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78.jpg" ContentType="image/jpg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1" r:id="rId4"/>
    <p:sldMasterId id="2147483714" r:id="rId5"/>
    <p:sldMasterId id="2147483719" r:id="rId6"/>
    <p:sldMasterId id="2147483732" r:id="rId7"/>
  </p:sldMasterIdLst>
  <p:notesMasterIdLst>
    <p:notesMasterId r:id="rId96"/>
  </p:notesMasterIdLst>
  <p:sldIdLst>
    <p:sldId id="2134958745" r:id="rId8"/>
    <p:sldId id="267" r:id="rId9"/>
    <p:sldId id="2134958695" r:id="rId10"/>
    <p:sldId id="2134958719" r:id="rId11"/>
    <p:sldId id="2134958712" r:id="rId12"/>
    <p:sldId id="257" r:id="rId13"/>
    <p:sldId id="2134958716" r:id="rId14"/>
    <p:sldId id="2134958717" r:id="rId15"/>
    <p:sldId id="261" r:id="rId16"/>
    <p:sldId id="2134958718" r:id="rId17"/>
    <p:sldId id="2134958727" r:id="rId18"/>
    <p:sldId id="268" r:id="rId19"/>
    <p:sldId id="269" r:id="rId20"/>
    <p:sldId id="2134958693" r:id="rId21"/>
    <p:sldId id="13253" r:id="rId22"/>
    <p:sldId id="13214" r:id="rId23"/>
    <p:sldId id="13192" r:id="rId24"/>
    <p:sldId id="2134958697" r:id="rId25"/>
    <p:sldId id="2134958714" r:id="rId26"/>
    <p:sldId id="2134958699" r:id="rId27"/>
    <p:sldId id="265" r:id="rId28"/>
    <p:sldId id="2134958698" r:id="rId29"/>
    <p:sldId id="2134958715" r:id="rId30"/>
    <p:sldId id="1747256711" r:id="rId31"/>
    <p:sldId id="1747256712" r:id="rId32"/>
    <p:sldId id="2134958711" r:id="rId33"/>
    <p:sldId id="2134958702" r:id="rId34"/>
    <p:sldId id="2134958720" r:id="rId35"/>
    <p:sldId id="259" r:id="rId36"/>
    <p:sldId id="262" r:id="rId37"/>
    <p:sldId id="263" r:id="rId38"/>
    <p:sldId id="264" r:id="rId39"/>
    <p:sldId id="2134958703" r:id="rId40"/>
    <p:sldId id="266" r:id="rId41"/>
    <p:sldId id="2134958721" r:id="rId42"/>
    <p:sldId id="2134958722" r:id="rId43"/>
    <p:sldId id="2134958704" r:id="rId44"/>
    <p:sldId id="2134958724" r:id="rId45"/>
    <p:sldId id="2134958726" r:id="rId46"/>
    <p:sldId id="2134958728" r:id="rId47"/>
    <p:sldId id="258" r:id="rId48"/>
    <p:sldId id="2134958729" r:id="rId49"/>
    <p:sldId id="2134958730" r:id="rId50"/>
    <p:sldId id="2134958731" r:id="rId51"/>
    <p:sldId id="2134958733" r:id="rId52"/>
    <p:sldId id="2134958732" r:id="rId53"/>
    <p:sldId id="2134958734" r:id="rId54"/>
    <p:sldId id="743" r:id="rId55"/>
    <p:sldId id="2134958735" r:id="rId56"/>
    <p:sldId id="746" r:id="rId57"/>
    <p:sldId id="271" r:id="rId58"/>
    <p:sldId id="775" r:id="rId59"/>
    <p:sldId id="772" r:id="rId60"/>
    <p:sldId id="2134958736" r:id="rId61"/>
    <p:sldId id="260" r:id="rId62"/>
    <p:sldId id="2134958737" r:id="rId63"/>
    <p:sldId id="2134958738" r:id="rId64"/>
    <p:sldId id="2134958739" r:id="rId65"/>
    <p:sldId id="2134958740" r:id="rId66"/>
    <p:sldId id="749" r:id="rId67"/>
    <p:sldId id="750" r:id="rId68"/>
    <p:sldId id="2134958741" r:id="rId69"/>
    <p:sldId id="2134958742" r:id="rId70"/>
    <p:sldId id="2134958743" r:id="rId71"/>
    <p:sldId id="757" r:id="rId72"/>
    <p:sldId id="760" r:id="rId73"/>
    <p:sldId id="276" r:id="rId74"/>
    <p:sldId id="742" r:id="rId75"/>
    <p:sldId id="275" r:id="rId76"/>
    <p:sldId id="738" r:id="rId77"/>
    <p:sldId id="715" r:id="rId78"/>
    <p:sldId id="730" r:id="rId79"/>
    <p:sldId id="713" r:id="rId80"/>
    <p:sldId id="761" r:id="rId81"/>
    <p:sldId id="380" r:id="rId82"/>
    <p:sldId id="747" r:id="rId83"/>
    <p:sldId id="748" r:id="rId84"/>
    <p:sldId id="277" r:id="rId85"/>
    <p:sldId id="381" r:id="rId86"/>
    <p:sldId id="728" r:id="rId87"/>
    <p:sldId id="762" r:id="rId88"/>
    <p:sldId id="763" r:id="rId89"/>
    <p:sldId id="764" r:id="rId90"/>
    <p:sldId id="765" r:id="rId91"/>
    <p:sldId id="766" r:id="rId92"/>
    <p:sldId id="773" r:id="rId93"/>
    <p:sldId id="298" r:id="rId94"/>
    <p:sldId id="774" r:id="rId9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DECC45-AF8E-4086-8BCC-361F0485379A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E4D0EC-E8A3-422D-9720-6F986834A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228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69BC64-E592-46FA-B902-0196E1B2ED8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328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69BC64-E592-46FA-B902-0196E1B2ED8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442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9BC64-E592-46FA-B902-0196E1B2ED8F}" type="slidenum"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559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9BC64-E592-46FA-B902-0196E1B2ED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782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9BC64-E592-46FA-B902-0196E1B2ED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874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9BC64-E592-46FA-B902-0196E1B2ED8F}" type="slidenum"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13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69BC64-E592-46FA-B902-0196E1B2ED8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305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log-rank p-value is &lt; 0.1 , and study met overall threshold &lt; 10% type I error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D9E9D-93A9-4E6A-8E42-DC0055A852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555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D9E9D-93A9-4E6A-8E42-DC0055A852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707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DE7A-85D9-41DD-86FC-5A5E00CB0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489130"/>
            <a:ext cx="10972800" cy="2223261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OF MODULE/LECTURE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4CC758-05CD-498C-B7EA-1421DD07F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797535"/>
            <a:ext cx="10972800" cy="948671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D9F7408-FA39-411A-B427-9F7A5AE9AC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" y="5142187"/>
            <a:ext cx="10972800" cy="59413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Speaker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7FB3A7-0AD3-4819-9FFB-85C98D4281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0" y="382031"/>
            <a:ext cx="3001282" cy="85075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BC5C70-076B-40B0-85B6-B1E116EB5C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7" y="6527256"/>
            <a:ext cx="4058674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169838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5351" y="1906589"/>
            <a:ext cx="5101167" cy="4316412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9719" y="1906589"/>
            <a:ext cx="5103283" cy="4316412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2413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2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38" indent="0">
              <a:buNone/>
              <a:defRPr sz="1875" b="1"/>
            </a:lvl2pPr>
            <a:lvl3pPr marL="857277" indent="0">
              <a:buNone/>
              <a:defRPr sz="1688" b="1"/>
            </a:lvl3pPr>
            <a:lvl4pPr marL="1285915" indent="0">
              <a:buNone/>
              <a:defRPr sz="1500" b="1"/>
            </a:lvl4pPr>
            <a:lvl5pPr marL="1714553" indent="0">
              <a:buNone/>
              <a:defRPr sz="1500" b="1"/>
            </a:lvl5pPr>
            <a:lvl6pPr marL="2143192" indent="0">
              <a:buNone/>
              <a:defRPr sz="1500" b="1"/>
            </a:lvl6pPr>
            <a:lvl7pPr marL="2571830" indent="0">
              <a:buNone/>
              <a:defRPr sz="1500" b="1"/>
            </a:lvl7pPr>
            <a:lvl8pPr marL="3000469" indent="0">
              <a:buNone/>
              <a:defRPr sz="1500" b="1"/>
            </a:lvl8pPr>
            <a:lvl9pPr marL="3429107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6"/>
            <a:ext cx="5386917" cy="3951288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4"/>
            <a:ext cx="5389033" cy="639762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38" indent="0">
              <a:buNone/>
              <a:defRPr sz="1875" b="1"/>
            </a:lvl2pPr>
            <a:lvl3pPr marL="857277" indent="0">
              <a:buNone/>
              <a:defRPr sz="1688" b="1"/>
            </a:lvl3pPr>
            <a:lvl4pPr marL="1285915" indent="0">
              <a:buNone/>
              <a:defRPr sz="1500" b="1"/>
            </a:lvl4pPr>
            <a:lvl5pPr marL="1714553" indent="0">
              <a:buNone/>
              <a:defRPr sz="1500" b="1"/>
            </a:lvl5pPr>
            <a:lvl6pPr marL="2143192" indent="0">
              <a:buNone/>
              <a:defRPr sz="1500" b="1"/>
            </a:lvl6pPr>
            <a:lvl7pPr marL="2571830" indent="0">
              <a:buNone/>
              <a:defRPr sz="1500" b="1"/>
            </a:lvl7pPr>
            <a:lvl8pPr marL="3000469" indent="0">
              <a:buNone/>
              <a:defRPr sz="1500" b="1"/>
            </a:lvl8pPr>
            <a:lvl9pPr marL="3429107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6"/>
            <a:ext cx="5389033" cy="3951288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7155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4538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3103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1"/>
            <a:ext cx="4011084" cy="4691063"/>
          </a:xfrm>
        </p:spPr>
        <p:txBody>
          <a:bodyPr/>
          <a:lstStyle>
            <a:lvl1pPr marL="0" indent="0">
              <a:buNone/>
              <a:defRPr sz="1313"/>
            </a:lvl1pPr>
            <a:lvl2pPr marL="428638" indent="0">
              <a:buNone/>
              <a:defRPr sz="1125"/>
            </a:lvl2pPr>
            <a:lvl3pPr marL="857277" indent="0">
              <a:buNone/>
              <a:defRPr sz="938"/>
            </a:lvl3pPr>
            <a:lvl4pPr marL="1285915" indent="0">
              <a:buNone/>
              <a:defRPr sz="844"/>
            </a:lvl4pPr>
            <a:lvl5pPr marL="1714553" indent="0">
              <a:buNone/>
              <a:defRPr sz="844"/>
            </a:lvl5pPr>
            <a:lvl6pPr marL="2143192" indent="0">
              <a:buNone/>
              <a:defRPr sz="844"/>
            </a:lvl6pPr>
            <a:lvl7pPr marL="2571830" indent="0">
              <a:buNone/>
              <a:defRPr sz="844"/>
            </a:lvl7pPr>
            <a:lvl8pPr marL="3000469" indent="0">
              <a:buNone/>
              <a:defRPr sz="844"/>
            </a:lvl8pPr>
            <a:lvl9pPr marL="3429107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4808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8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000"/>
            </a:lvl1pPr>
            <a:lvl2pPr marL="428638" indent="0">
              <a:buNone/>
              <a:defRPr sz="2625"/>
            </a:lvl2pPr>
            <a:lvl3pPr marL="857277" indent="0">
              <a:buNone/>
              <a:defRPr sz="2250"/>
            </a:lvl3pPr>
            <a:lvl4pPr marL="1285915" indent="0">
              <a:buNone/>
              <a:defRPr sz="1875"/>
            </a:lvl4pPr>
            <a:lvl5pPr marL="1714553" indent="0">
              <a:buNone/>
              <a:defRPr sz="1875"/>
            </a:lvl5pPr>
            <a:lvl6pPr marL="2143192" indent="0">
              <a:buNone/>
              <a:defRPr sz="1875"/>
            </a:lvl6pPr>
            <a:lvl7pPr marL="2571830" indent="0">
              <a:buNone/>
              <a:defRPr sz="1875"/>
            </a:lvl7pPr>
            <a:lvl8pPr marL="3000469" indent="0">
              <a:buNone/>
              <a:defRPr sz="1875"/>
            </a:lvl8pPr>
            <a:lvl9pPr marL="3429107" indent="0">
              <a:buNone/>
              <a:defRPr sz="18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9"/>
            <a:ext cx="7315200" cy="804862"/>
          </a:xfrm>
        </p:spPr>
        <p:txBody>
          <a:bodyPr/>
          <a:lstStyle>
            <a:lvl1pPr marL="0" indent="0">
              <a:buNone/>
              <a:defRPr sz="1313"/>
            </a:lvl1pPr>
            <a:lvl2pPr marL="428638" indent="0">
              <a:buNone/>
              <a:defRPr sz="1125"/>
            </a:lvl2pPr>
            <a:lvl3pPr marL="857277" indent="0">
              <a:buNone/>
              <a:defRPr sz="938"/>
            </a:lvl3pPr>
            <a:lvl4pPr marL="1285915" indent="0">
              <a:buNone/>
              <a:defRPr sz="844"/>
            </a:lvl4pPr>
            <a:lvl5pPr marL="1714553" indent="0">
              <a:buNone/>
              <a:defRPr sz="844"/>
            </a:lvl5pPr>
            <a:lvl6pPr marL="2143192" indent="0">
              <a:buNone/>
              <a:defRPr sz="844"/>
            </a:lvl6pPr>
            <a:lvl7pPr marL="2571830" indent="0">
              <a:buNone/>
              <a:defRPr sz="844"/>
            </a:lvl7pPr>
            <a:lvl8pPr marL="3000469" indent="0">
              <a:buNone/>
              <a:defRPr sz="844"/>
            </a:lvl8pPr>
            <a:lvl9pPr marL="3429107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34490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3677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1621" y="569915"/>
            <a:ext cx="2601383" cy="56530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5351" y="569915"/>
            <a:ext cx="7603067" cy="56530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191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DE7A-85D9-41DD-86FC-5A5E00CB0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489130"/>
            <a:ext cx="10972800" cy="2223261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OF MODULE/LECTURE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4CC758-05CD-498C-B7EA-1421DD07F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797535"/>
            <a:ext cx="10972800" cy="948671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D9F7408-FA39-411A-B427-9F7A5AE9AC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" y="5142187"/>
            <a:ext cx="10972800" cy="59413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Speaker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7FB3A7-0AD3-4819-9FFB-85C98D4281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0" y="382031"/>
            <a:ext cx="3001282" cy="85075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BC5C70-076B-40B0-85B6-B1E116EB5C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7" y="6527256"/>
            <a:ext cx="4058674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94008811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55BCAD1-B2C4-4556-B676-0AB35285D9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7" y="6527256"/>
            <a:ext cx="4058674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739786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55BCAD1-B2C4-4556-B676-0AB35285D9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7" y="6527256"/>
            <a:ext cx="4058674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2698560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57A794-B351-4E1D-AC06-88E609E324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7512" y="2257671"/>
            <a:ext cx="10972800" cy="1970998"/>
          </a:xfrm>
        </p:spPr>
        <p:txBody>
          <a:bodyPr anchor="ctr" anchorCtr="0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E3BC0D7-7437-4D55-84A2-2052BBDAC1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7" y="6527256"/>
            <a:ext cx="4058674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9858868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3341939-600B-4FD3-A505-665DAC390A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7" y="6527256"/>
            <a:ext cx="4058674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217073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83407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generated with high confidence">
            <a:extLst>
              <a:ext uri="{FF2B5EF4-FFF2-40B4-BE49-F238E27FC236}">
                <a16:creationId xmlns:a16="http://schemas.microsoft.com/office/drawing/2014/main" id="{A43635C6-4D3C-4651-8386-F00202FF94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992623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CEBEA29-4646-4C8F-A0D7-BE78E6E87E58}"/>
              </a:ext>
            </a:extLst>
          </p:cNvPr>
          <p:cNvSpPr txBox="1">
            <a:spLocks/>
          </p:cNvSpPr>
          <p:nvPr userDrawn="1"/>
        </p:nvSpPr>
        <p:spPr>
          <a:xfrm>
            <a:off x="7475970" y="394321"/>
            <a:ext cx="4383741" cy="878541"/>
          </a:xfrm>
          <a:prstGeom prst="rect">
            <a:avLst/>
          </a:prstGeom>
        </p:spPr>
        <p:txBody>
          <a:bodyPr/>
          <a:lstStyle>
            <a:lvl1pPr marL="244475" indent="-244475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11200" indent="-254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lang="en-US" sz="200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96963" indent="-182563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lang="en-US" sz="180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554163" indent="-182563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22475" indent="-193675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auto">
              <a:spcAft>
                <a:spcPts val="0"/>
              </a:spcAft>
              <a:buNone/>
            </a:pP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NASDAQ: MRTX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2C2F84-5800-4C8E-AFEC-30CB5A0E0C2A}"/>
              </a:ext>
            </a:extLst>
          </p:cNvPr>
          <p:cNvSpPr txBox="1"/>
          <p:nvPr userDrawn="1"/>
        </p:nvSpPr>
        <p:spPr>
          <a:xfrm>
            <a:off x="658919" y="2646921"/>
            <a:ext cx="4522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cs typeface="Arial" panose="020B0604020202020204" pitchFamily="34" charset="0"/>
              </a:rPr>
              <a:t>Targeting the genetic and immunological drivers of cancer</a:t>
            </a:r>
          </a:p>
        </p:txBody>
      </p:sp>
      <p:pic>
        <p:nvPicPr>
          <p:cNvPr id="9" name="Picture 8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050CE41B-386E-4CEC-A24F-9D6500F445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2000" y="1080931"/>
            <a:ext cx="3932261" cy="1268078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2EE7D9D-B025-4DDF-B548-9127234DD0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9394" y="3832625"/>
            <a:ext cx="5497011" cy="10922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 sz="2000">
                <a:solidFill>
                  <a:schemeClr val="bg1"/>
                </a:solidFill>
              </a:defRPr>
            </a:lvl2pPr>
            <a:lvl3pPr marL="914400" indent="0" algn="l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 algn="l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 algn="l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Enter Presentation Name / Topic Here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AF09EC4-BB44-478B-8328-BE44C800AA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9394" y="4954137"/>
            <a:ext cx="5497011" cy="1092200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1800"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 sz="1800">
                <a:solidFill>
                  <a:schemeClr val="bg1"/>
                </a:solidFill>
              </a:defRPr>
            </a:lvl2pPr>
            <a:lvl3pPr marL="914400" indent="0" algn="l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 algn="l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 algn="l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Enter presentation Date</a:t>
            </a:r>
          </a:p>
          <a:p>
            <a:pPr lvl="0"/>
            <a:endParaRPr lang="en-US"/>
          </a:p>
          <a:p>
            <a:pPr lvl="1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59C557-97BB-4073-A352-5CA35B10B852}"/>
              </a:ext>
            </a:extLst>
          </p:cNvPr>
          <p:cNvCxnSpPr/>
          <p:nvPr userDrawn="1"/>
        </p:nvCxnSpPr>
        <p:spPr>
          <a:xfrm>
            <a:off x="419100" y="3933371"/>
            <a:ext cx="0" cy="209005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528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generated with high confidence">
            <a:extLst>
              <a:ext uri="{FF2B5EF4-FFF2-40B4-BE49-F238E27FC236}">
                <a16:creationId xmlns:a16="http://schemas.microsoft.com/office/drawing/2014/main" id="{A43635C6-4D3C-4651-8386-F00202FF94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992623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AF09EC4-BB44-478B-8328-BE44C800AA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6816" y="4014026"/>
            <a:ext cx="11023595" cy="1092200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3600"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 sz="4000">
                <a:solidFill>
                  <a:schemeClr val="bg1"/>
                </a:solidFill>
              </a:defRPr>
            </a:lvl2pPr>
            <a:lvl3pPr marL="914400" indent="0" algn="l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 algn="l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 algn="l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Enter Section Title Here</a:t>
            </a:r>
          </a:p>
        </p:txBody>
      </p:sp>
      <p:pic>
        <p:nvPicPr>
          <p:cNvPr id="13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5C1D4FB1-BC3B-477B-89A4-0E135C59C3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846" y="790414"/>
            <a:ext cx="2851317" cy="9194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4A40B-F6B1-4397-8389-08FECEE8C83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-2999687" y="-664143"/>
            <a:ext cx="18516600" cy="818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593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2E36EE9-5A71-4D6A-A021-DCF0803880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2425" y="1447801"/>
            <a:ext cx="11077575" cy="482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tx2"/>
                </a:solidFill>
              </a:defRPr>
            </a:lvl1pPr>
            <a:lvl5pPr>
              <a:defRPr sz="1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add headline. Font is Arial Bold and color is the Dark Purple: R79, G42, B132</a:t>
            </a:r>
          </a:p>
          <a:p>
            <a:pPr lvl="4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1E75AD8-A3B7-41E1-891F-5FF5092DB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594" y="179432"/>
            <a:ext cx="11461005" cy="11430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/>
            </a:lvl1pPr>
          </a:lstStyle>
          <a:p>
            <a:r>
              <a:rPr lang="en-US"/>
              <a:t>Click to Enter Title. Use Initial Caps, Arial 24 Bold, Purple R79, G42, B132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455C0DF-9DCB-4FD2-9EFF-42C89D924E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2425" y="6382541"/>
            <a:ext cx="9369425" cy="3762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Click to insert footnote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13A6453D-1E79-473B-BD0C-C7354B896DC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32425" y="1917700"/>
            <a:ext cx="11077574" cy="42672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800"/>
            </a:lvl2pPr>
            <a:lvl3pPr marL="914400" indent="-279400">
              <a:buFontTx/>
              <a:buNone/>
              <a:defRPr sz="16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US"/>
              <a:t>Click to enter non-bulleted text, tables, charts, illustrations and photos. Use Arial for body text.  From the Font Theme color drop down apply Grey Red 89, Green 89, Blue 89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53847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4">
          <p15:clr>
            <a:srgbClr val="FBAE40"/>
          </p15:clr>
        </p15:guide>
        <p15:guide id="2" pos="456">
          <p15:clr>
            <a:srgbClr val="FBAE40"/>
          </p15:clr>
        </p15:guide>
        <p15:guide id="3" orient="horz" pos="55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609600" y="1535502"/>
            <a:ext cx="10972800" cy="4530336"/>
          </a:xfrm>
          <a:prstGeom prst="rect">
            <a:avLst/>
          </a:prstGeom>
        </p:spPr>
        <p:txBody>
          <a:bodyPr vert="horz"/>
          <a:lstStyle>
            <a:lvl1pPr marL="292100" indent="-292100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/>
            </a:lvl1pPr>
            <a:lvl2pPr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defRPr sz="1600"/>
            </a:lvl2pPr>
            <a:lvl3pPr marL="1143000" indent="-228600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400"/>
            </a:lvl3pPr>
            <a:lvl4pPr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defRPr sz="1200"/>
            </a:lvl4pPr>
            <a:lvl5pPr>
              <a:defRPr sz="1400"/>
            </a:lvl5pPr>
          </a:lstStyle>
          <a:p>
            <a:pPr lvl="0"/>
            <a:r>
              <a:rPr lang="en-US"/>
              <a:t>Click to enter body text. Font is Arial. Color is Grey Red 89, Green 89, Blue 89. If it’s a subhead use Arial Bold and Dark Purple R79, G42, B132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2FEE864-30E5-4A15-A5E2-A2D18BF133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6382541"/>
            <a:ext cx="10972800" cy="37623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/>
              <a:t>Confidential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76E3858-74B5-47E5-A2CE-92AB0ED88A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594" y="179432"/>
            <a:ext cx="11537205" cy="11430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/>
            </a:lvl1pPr>
          </a:lstStyle>
          <a:p>
            <a:r>
              <a:rPr lang="en-US"/>
              <a:t>Click to Enter Title. Use Initial Caps, Arial 24 Bold, Purple R79, G42, B132</a:t>
            </a:r>
          </a:p>
        </p:txBody>
      </p:sp>
    </p:spTree>
    <p:extLst>
      <p:ext uri="{BB962C8B-B14F-4D97-AF65-F5344CB8AC3E}">
        <p14:creationId xmlns:p14="http://schemas.microsoft.com/office/powerpoint/2010/main" val="1788104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4">
          <p15:clr>
            <a:srgbClr val="FBAE40"/>
          </p15:clr>
        </p15:guide>
        <p15:guide id="2" pos="432">
          <p15:clr>
            <a:srgbClr val="FBAE40"/>
          </p15:clr>
        </p15:guide>
        <p15:guide id="3" pos="624">
          <p15:clr>
            <a:srgbClr val="FBAE40"/>
          </p15:clr>
        </p15:guide>
        <p15:guide id="4" orient="horz" pos="55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D0C5B8-F5A0-4475-BFA6-174B61EB81E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54800" y="1231901"/>
            <a:ext cx="5140325" cy="49276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2"/>
              </a:buClr>
              <a:buFont typeface="Wingdings" panose="05000000000000000000" pitchFamily="2" charset="2"/>
              <a:buChar char="§"/>
              <a:defRPr sz="1600"/>
            </a:lvl1pPr>
            <a:lvl2pPr marL="742950" indent="-285750">
              <a:buClr>
                <a:schemeClr val="tx2"/>
              </a:buClr>
              <a:buFont typeface="Wingdings" panose="05000000000000000000" pitchFamily="2" charset="2"/>
              <a:buChar char="§"/>
              <a:defRPr sz="1400"/>
            </a:lvl2pPr>
            <a:lvl3pPr marL="1143000" indent="-228600">
              <a:buClr>
                <a:schemeClr val="tx2"/>
              </a:buClr>
              <a:buFont typeface="Wingdings" panose="05000000000000000000" pitchFamily="2" charset="2"/>
              <a:buChar char="§"/>
              <a:defRPr sz="1200"/>
            </a:lvl3pPr>
            <a:lvl4pPr marL="1600200" indent="-228600">
              <a:buClr>
                <a:schemeClr val="tx2"/>
              </a:buClr>
              <a:buFont typeface="Wingdings" panose="05000000000000000000" pitchFamily="2" charset="2"/>
              <a:buChar char="§"/>
              <a:defRPr sz="1100"/>
            </a:lvl4pPr>
            <a:lvl5pPr marL="2057400" indent="-228600">
              <a:buClr>
                <a:schemeClr val="tx2"/>
              </a:buClr>
              <a:buFont typeface="Wingdings" panose="05000000000000000000" pitchFamily="2" charset="2"/>
              <a:buChar char="§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3B86A1-2B24-4ACF-A9BE-3CEA6A4C0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688" y="1231900"/>
            <a:ext cx="5167310" cy="791451"/>
          </a:xfrm>
        </p:spPr>
        <p:txBody>
          <a:bodyPr anchor="ctr">
            <a:normAutofit/>
          </a:bodyPr>
          <a:lstStyle>
            <a:lvl1pPr>
              <a:defRPr sz="1800">
                <a:solidFill>
                  <a:srgbClr val="4F2A8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AAEC01-7422-44EC-934C-28BBA097E3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8688" y="2037973"/>
            <a:ext cx="5167307" cy="4121527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tx2"/>
              </a:buClr>
              <a:buFont typeface="Wingdings" panose="05000000000000000000" pitchFamily="2" charset="2"/>
              <a:buChar char="§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7538001-0D67-44DB-8756-E9E09A652A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4595" y="6382541"/>
            <a:ext cx="9369425" cy="3762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Click to insert footnote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D157EF2-18EB-4687-8BC9-C93DD7AD59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7500" y="520700"/>
            <a:ext cx="11376025" cy="590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2400"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2400"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2400"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2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Enter Title. Use Initial Caps, Arial 24 Bold, Purple R79, G42, B132</a:t>
            </a:r>
          </a:p>
        </p:txBody>
      </p:sp>
    </p:spTree>
    <p:extLst>
      <p:ext uri="{BB962C8B-B14F-4D97-AF65-F5344CB8AC3E}">
        <p14:creationId xmlns:p14="http://schemas.microsoft.com/office/powerpoint/2010/main" val="12890411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4">
          <p15:clr>
            <a:srgbClr val="FBAE40"/>
          </p15:clr>
        </p15:guide>
        <p15:guide id="2" orient="horz" pos="552">
          <p15:clr>
            <a:srgbClr val="FBAE40"/>
          </p15:clr>
        </p15:guide>
        <p15:guide id="3" pos="648">
          <p15:clr>
            <a:srgbClr val="FBAE40"/>
          </p15:clr>
        </p15:guide>
        <p15:guide id="4" pos="816">
          <p15:clr>
            <a:srgbClr val="FBAE40"/>
          </p15:clr>
        </p15:guide>
        <p15:guide id="5" pos="4248">
          <p15:clr>
            <a:srgbClr val="FBAE40"/>
          </p15:clr>
        </p15:guide>
        <p15:guide id="6" pos="446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D0C5B8-F5A0-4475-BFA6-174B61EB81E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54800" y="2023351"/>
            <a:ext cx="5140325" cy="413615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2"/>
              </a:buClr>
              <a:buFont typeface="Wingdings" panose="05000000000000000000" pitchFamily="2" charset="2"/>
              <a:buChar char="§"/>
              <a:defRPr sz="1600"/>
            </a:lvl1pPr>
            <a:lvl2pPr marL="742950" indent="-285750">
              <a:buClr>
                <a:schemeClr val="tx2"/>
              </a:buClr>
              <a:buFont typeface="Wingdings" panose="05000000000000000000" pitchFamily="2" charset="2"/>
              <a:buChar char="§"/>
              <a:defRPr sz="1400"/>
            </a:lvl2pPr>
            <a:lvl3pPr marL="1143000" indent="-228600">
              <a:buClr>
                <a:schemeClr val="tx2"/>
              </a:buClr>
              <a:buFont typeface="Wingdings" panose="05000000000000000000" pitchFamily="2" charset="2"/>
              <a:buChar char="§"/>
              <a:defRPr sz="1200"/>
            </a:lvl3pPr>
            <a:lvl4pPr marL="1600200" indent="-228600">
              <a:buClr>
                <a:schemeClr val="tx2"/>
              </a:buClr>
              <a:buFont typeface="Wingdings" panose="05000000000000000000" pitchFamily="2" charset="2"/>
              <a:buChar char="§"/>
              <a:defRPr sz="1100"/>
            </a:lvl4pPr>
            <a:lvl5pPr marL="2057400" indent="-228600">
              <a:buClr>
                <a:schemeClr val="tx2"/>
              </a:buClr>
              <a:buFont typeface="Wingdings" panose="05000000000000000000" pitchFamily="2" charset="2"/>
              <a:buChar char="§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3B86A1-2B24-4ACF-A9BE-3CEA6A4C0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688" y="1231900"/>
            <a:ext cx="5167310" cy="791451"/>
          </a:xfrm>
        </p:spPr>
        <p:txBody>
          <a:bodyPr anchor="ctr"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AAEC01-7422-44EC-934C-28BBA097E3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8688" y="2037973"/>
            <a:ext cx="5167307" cy="4121527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tx2"/>
              </a:buClr>
              <a:buFont typeface="Wingdings" panose="05000000000000000000" pitchFamily="2" charset="2"/>
              <a:buChar char="§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7538001-0D67-44DB-8756-E9E09A652A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4595" y="6382541"/>
            <a:ext cx="9369425" cy="3762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Click to insert footnote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D157EF2-18EB-4687-8BC9-C93DD7AD59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7500" y="520700"/>
            <a:ext cx="11376025" cy="590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2400"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2400"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2400"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2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Enter Title. Use Initial Caps, Arial 24 Bold, Purple R79, G42, B132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B0EE5E41-C955-4414-883A-10FD3160D1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54800" y="1231900"/>
            <a:ext cx="5167313" cy="7921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3675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4">
          <p15:clr>
            <a:srgbClr val="FBAE40"/>
          </p15:clr>
        </p15:guide>
        <p15:guide id="2" orient="horz" pos="552">
          <p15:clr>
            <a:srgbClr val="FBAE40"/>
          </p15:clr>
        </p15:guide>
        <p15:guide id="3" pos="648">
          <p15:clr>
            <a:srgbClr val="FBAE40"/>
          </p15:clr>
        </p15:guide>
        <p15:guide id="4" pos="816">
          <p15:clr>
            <a:srgbClr val="FBAE40"/>
          </p15:clr>
        </p15:guide>
        <p15:guide id="5" pos="4248">
          <p15:clr>
            <a:srgbClr val="FBAE40"/>
          </p15:clr>
        </p15:guide>
        <p15:guide id="6" pos="446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 and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B86A1-2B24-4ACF-A9BE-3CEA6A4C0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688" y="1231900"/>
            <a:ext cx="5167310" cy="791451"/>
          </a:xfrm>
        </p:spPr>
        <p:txBody>
          <a:bodyPr anchor="ctr"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AAEC01-7422-44EC-934C-28BBA097E3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8688" y="2037973"/>
            <a:ext cx="5167307" cy="4121527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tx2"/>
              </a:buClr>
              <a:buFont typeface="Wingdings" panose="05000000000000000000" pitchFamily="2" charset="2"/>
              <a:buChar char="§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7538001-0D67-44DB-8756-E9E09A652A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4595" y="6382541"/>
            <a:ext cx="9369425" cy="3762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Click to insert footnote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D157EF2-18EB-4687-8BC9-C93DD7AD59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7500" y="520700"/>
            <a:ext cx="11376025" cy="590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2400"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2400"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2400"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2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Enter Title. Use Initial Caps, Arial 24 Bold, Purple R79, G42, B132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A3F99D4-7F28-425E-9270-21C07754F23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43700" y="1231900"/>
            <a:ext cx="5054600" cy="4927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en-US"/>
              <a:t>Insert Illustration or photo</a:t>
            </a:r>
          </a:p>
        </p:txBody>
      </p:sp>
    </p:spTree>
    <p:extLst>
      <p:ext uri="{BB962C8B-B14F-4D97-AF65-F5344CB8AC3E}">
        <p14:creationId xmlns:p14="http://schemas.microsoft.com/office/powerpoint/2010/main" val="3775959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4">
          <p15:clr>
            <a:srgbClr val="FBAE40"/>
          </p15:clr>
        </p15:guide>
        <p15:guide id="2" orient="horz" pos="552">
          <p15:clr>
            <a:srgbClr val="FBAE40"/>
          </p15:clr>
        </p15:guide>
        <p15:guide id="3" pos="648">
          <p15:clr>
            <a:srgbClr val="FBAE40"/>
          </p15:clr>
        </p15:guide>
        <p15:guide id="4" pos="816">
          <p15:clr>
            <a:srgbClr val="FBAE40"/>
          </p15:clr>
        </p15:guide>
        <p15:guide id="5" pos="4248">
          <p15:clr>
            <a:srgbClr val="FBAE40"/>
          </p15:clr>
        </p15:guide>
        <p15:guide id="6" pos="446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57A794-B351-4E1D-AC06-88E609E324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7512" y="2257671"/>
            <a:ext cx="10972800" cy="1970998"/>
          </a:xfrm>
        </p:spPr>
        <p:txBody>
          <a:bodyPr anchor="ctr" anchorCtr="0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E3BC0D7-7437-4D55-84A2-2052BBDAC1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7" y="6527256"/>
            <a:ext cx="4058674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9674954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91F70-89BC-4D53-BC89-F84A998B24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Sample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3E9F7-3935-487D-A953-6085E8F51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06516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609600" y="1535502"/>
            <a:ext cx="10972800" cy="453033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800"/>
            </a:lvl1pPr>
            <a:lvl2pPr marL="457200" indent="0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Tx/>
              <a:buNone/>
              <a:defRPr sz="1600"/>
            </a:lvl2pPr>
            <a:lvl3pPr marL="914400" indent="0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Tx/>
              <a:buNone/>
              <a:defRPr sz="1400"/>
            </a:lvl3pPr>
            <a:lvl4pPr marL="1371600" indent="0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Tx/>
              <a:buNone/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455C0DF-9DCB-4FD2-9EFF-42C89D924E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2425" y="6382541"/>
            <a:ext cx="9369425" cy="3762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Click to insert footnote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DEF95DF-F491-9142-B038-4506962C14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595" y="371959"/>
            <a:ext cx="10972800" cy="9504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/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5962121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4FBF8E-0B37-400A-B20A-9AC1E77104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594" y="179432"/>
            <a:ext cx="11448305" cy="11430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/>
            </a:lvl1pPr>
          </a:lstStyle>
          <a:p>
            <a:r>
              <a:rPr lang="en-US"/>
              <a:t>Click to Enter Title. Use Initial Caps, Arial 24 Bold, Purple R79, G42, B132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32016C74-6D2D-4FD5-9CA5-FF5396ED28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4595" y="6382541"/>
            <a:ext cx="11448304" cy="3762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Click to insert footnote</a:t>
            </a:r>
          </a:p>
        </p:txBody>
      </p:sp>
    </p:spTree>
    <p:extLst>
      <p:ext uri="{BB962C8B-B14F-4D97-AF65-F5344CB8AC3E}">
        <p14:creationId xmlns:p14="http://schemas.microsoft.com/office/powerpoint/2010/main" val="4197941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18264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DE7A-85D9-41DD-86FC-5A5E00CB0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489130"/>
            <a:ext cx="10972800" cy="2223261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OF MODULE/LECTURE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4CC758-05CD-498C-B7EA-1421DD07F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797535"/>
            <a:ext cx="10972800" cy="948671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D9F7408-FA39-411A-B427-9F7A5AE9AC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" y="5142187"/>
            <a:ext cx="10972800" cy="59413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Speaker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7FB3A7-0AD3-4819-9FFB-85C98D4281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0" y="382031"/>
            <a:ext cx="3001282" cy="85075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BC5C70-076B-40B0-85B6-B1E116EB5C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7" y="6527256"/>
            <a:ext cx="4058674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4118029677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55BCAD1-B2C4-4556-B676-0AB35285D9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7" y="6527256"/>
            <a:ext cx="4058674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7335670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57A794-B351-4E1D-AC06-88E609E324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7512" y="2257671"/>
            <a:ext cx="10972800" cy="1970998"/>
          </a:xfrm>
        </p:spPr>
        <p:txBody>
          <a:bodyPr anchor="ctr" anchorCtr="0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E3BC0D7-7437-4D55-84A2-2052BBDAC1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7" y="6527256"/>
            <a:ext cx="4058674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790185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3341939-600B-4FD3-A505-665DAC390A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7" y="6527256"/>
            <a:ext cx="4058674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1242771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generated with high confidence">
            <a:extLst>
              <a:ext uri="{FF2B5EF4-FFF2-40B4-BE49-F238E27FC236}">
                <a16:creationId xmlns:a16="http://schemas.microsoft.com/office/drawing/2014/main" id="{A43635C6-4D3C-4651-8386-F00202FF94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992623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CEBEA29-4646-4C8F-A0D7-BE78E6E87E58}"/>
              </a:ext>
            </a:extLst>
          </p:cNvPr>
          <p:cNvSpPr txBox="1">
            <a:spLocks/>
          </p:cNvSpPr>
          <p:nvPr userDrawn="1"/>
        </p:nvSpPr>
        <p:spPr>
          <a:xfrm>
            <a:off x="7475970" y="394321"/>
            <a:ext cx="4383741" cy="878541"/>
          </a:xfrm>
          <a:prstGeom prst="rect">
            <a:avLst/>
          </a:prstGeom>
        </p:spPr>
        <p:txBody>
          <a:bodyPr/>
          <a:lstStyle>
            <a:lvl1pPr marL="244475" indent="-244475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11200" indent="-254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lang="en-US" sz="200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96963" indent="-182563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lang="en-US" sz="180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554163" indent="-182563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22475" indent="-193675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auto">
              <a:spcAft>
                <a:spcPts val="0"/>
              </a:spcAft>
              <a:buNone/>
            </a:pP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NASDAQ: MRTX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2C2F84-5800-4C8E-AFEC-30CB5A0E0C2A}"/>
              </a:ext>
            </a:extLst>
          </p:cNvPr>
          <p:cNvSpPr txBox="1"/>
          <p:nvPr userDrawn="1"/>
        </p:nvSpPr>
        <p:spPr>
          <a:xfrm>
            <a:off x="658919" y="2646921"/>
            <a:ext cx="4522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cs typeface="Arial" panose="020B0604020202020204" pitchFamily="34" charset="0"/>
              </a:rPr>
              <a:t>Targeting the genetic and immunological drivers of cancer</a:t>
            </a:r>
          </a:p>
        </p:txBody>
      </p:sp>
      <p:pic>
        <p:nvPicPr>
          <p:cNvPr id="9" name="Picture 8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050CE41B-386E-4CEC-A24F-9D6500F445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2000" y="1080931"/>
            <a:ext cx="3932261" cy="1268078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2EE7D9D-B025-4DDF-B548-9127234DD0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9394" y="3832625"/>
            <a:ext cx="5497011" cy="10922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 sz="2000">
                <a:solidFill>
                  <a:schemeClr val="bg1"/>
                </a:solidFill>
              </a:defRPr>
            </a:lvl2pPr>
            <a:lvl3pPr marL="914400" indent="0" algn="l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 algn="l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 algn="l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Enter Presentation Name / Topic Here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AF09EC4-BB44-478B-8328-BE44C800AA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9394" y="4954137"/>
            <a:ext cx="5497011" cy="1092200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1800"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 sz="1800">
                <a:solidFill>
                  <a:schemeClr val="bg1"/>
                </a:solidFill>
              </a:defRPr>
            </a:lvl2pPr>
            <a:lvl3pPr marL="914400" indent="0" algn="l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 algn="l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 algn="l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Enter presentation Date</a:t>
            </a:r>
          </a:p>
          <a:p>
            <a:pPr lvl="0"/>
            <a:endParaRPr lang="en-US"/>
          </a:p>
          <a:p>
            <a:pPr lvl="1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59C557-97BB-4073-A352-5CA35B10B852}"/>
              </a:ext>
            </a:extLst>
          </p:cNvPr>
          <p:cNvCxnSpPr/>
          <p:nvPr userDrawn="1"/>
        </p:nvCxnSpPr>
        <p:spPr>
          <a:xfrm>
            <a:off x="419100" y="3933371"/>
            <a:ext cx="0" cy="209005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1058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generated with high confidence">
            <a:extLst>
              <a:ext uri="{FF2B5EF4-FFF2-40B4-BE49-F238E27FC236}">
                <a16:creationId xmlns:a16="http://schemas.microsoft.com/office/drawing/2014/main" id="{A43635C6-4D3C-4651-8386-F00202FF94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992623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AF09EC4-BB44-478B-8328-BE44C800AA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6816" y="4014026"/>
            <a:ext cx="11023595" cy="1092200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3600"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 sz="4000">
                <a:solidFill>
                  <a:schemeClr val="bg1"/>
                </a:solidFill>
              </a:defRPr>
            </a:lvl2pPr>
            <a:lvl3pPr marL="914400" indent="0" algn="l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 algn="l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 algn="l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Enter Section Title Here</a:t>
            </a:r>
          </a:p>
        </p:txBody>
      </p:sp>
      <p:pic>
        <p:nvPicPr>
          <p:cNvPr id="13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5C1D4FB1-BC3B-477B-89A4-0E135C59C3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846" y="790414"/>
            <a:ext cx="2851317" cy="9194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4A40B-F6B1-4397-8389-08FECEE8C83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-2999687" y="-664143"/>
            <a:ext cx="18516600" cy="818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766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3341939-600B-4FD3-A505-665DAC390A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7" y="6527256"/>
            <a:ext cx="4058674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1982752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2E36EE9-5A71-4D6A-A021-DCF0803880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2425" y="1447801"/>
            <a:ext cx="11077575" cy="482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tx2"/>
                </a:solidFill>
              </a:defRPr>
            </a:lvl1pPr>
            <a:lvl5pPr>
              <a:defRPr sz="1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add headline. Font is Arial Bold and color is the Dark Purple: R79, G42, B132</a:t>
            </a:r>
          </a:p>
          <a:p>
            <a:pPr lvl="4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1E75AD8-A3B7-41E1-891F-5FF5092DB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594" y="179432"/>
            <a:ext cx="11461005" cy="11430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/>
            </a:lvl1pPr>
          </a:lstStyle>
          <a:p>
            <a:r>
              <a:rPr lang="en-US"/>
              <a:t>Click to Enter Title. Use Initial Caps, Arial 24 Bold, Purple R79, G42, B132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455C0DF-9DCB-4FD2-9EFF-42C89D924E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2425" y="6382541"/>
            <a:ext cx="9369425" cy="3762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Click to insert footnote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13A6453D-1E79-473B-BD0C-C7354B896DC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32425" y="1917700"/>
            <a:ext cx="11077574" cy="42672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800"/>
            </a:lvl2pPr>
            <a:lvl3pPr marL="914400" indent="-279400">
              <a:buFontTx/>
              <a:buNone/>
              <a:defRPr sz="16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US"/>
              <a:t>Click to enter non-bulleted text, tables, charts, illustrations and photos. Use Arial for body text.  From the Font Theme color drop down apply Grey Red 89, Green 89, Blue 89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14330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4">
          <p15:clr>
            <a:srgbClr val="FBAE40"/>
          </p15:clr>
        </p15:guide>
        <p15:guide id="2" pos="456">
          <p15:clr>
            <a:srgbClr val="FBAE40"/>
          </p15:clr>
        </p15:guide>
        <p15:guide id="3" orient="horz" pos="552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609600" y="1535502"/>
            <a:ext cx="10972800" cy="4530336"/>
          </a:xfrm>
          <a:prstGeom prst="rect">
            <a:avLst/>
          </a:prstGeom>
        </p:spPr>
        <p:txBody>
          <a:bodyPr vert="horz"/>
          <a:lstStyle>
            <a:lvl1pPr marL="292100" indent="-292100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/>
            </a:lvl1pPr>
            <a:lvl2pPr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defRPr sz="1600"/>
            </a:lvl2pPr>
            <a:lvl3pPr marL="1143000" indent="-228600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400"/>
            </a:lvl3pPr>
            <a:lvl4pPr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defRPr sz="1200"/>
            </a:lvl4pPr>
            <a:lvl5pPr>
              <a:defRPr sz="1400"/>
            </a:lvl5pPr>
          </a:lstStyle>
          <a:p>
            <a:pPr lvl="0"/>
            <a:r>
              <a:rPr lang="en-US"/>
              <a:t>Click to enter body text. Font is Arial. Color is Grey Red 89, Green 89, Blue 89. If it’s a subhead use Arial Bold and Dark Purple R79, G42, B132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2FEE864-30E5-4A15-A5E2-A2D18BF133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6382541"/>
            <a:ext cx="10972800" cy="37623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/>
              <a:t>Confidential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76E3858-74B5-47E5-A2CE-92AB0ED88A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594" y="179432"/>
            <a:ext cx="11537205" cy="11430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/>
            </a:lvl1pPr>
          </a:lstStyle>
          <a:p>
            <a:r>
              <a:rPr lang="en-US"/>
              <a:t>Click to Enter Title. Use Initial Caps, Arial 24 Bold, Purple R79, G42, B132</a:t>
            </a:r>
          </a:p>
        </p:txBody>
      </p:sp>
    </p:spTree>
    <p:extLst>
      <p:ext uri="{BB962C8B-B14F-4D97-AF65-F5344CB8AC3E}">
        <p14:creationId xmlns:p14="http://schemas.microsoft.com/office/powerpoint/2010/main" val="1807969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4">
          <p15:clr>
            <a:srgbClr val="FBAE40"/>
          </p15:clr>
        </p15:guide>
        <p15:guide id="2" pos="432">
          <p15:clr>
            <a:srgbClr val="FBAE40"/>
          </p15:clr>
        </p15:guide>
        <p15:guide id="3" pos="624">
          <p15:clr>
            <a:srgbClr val="FBAE40"/>
          </p15:clr>
        </p15:guide>
        <p15:guide id="4" orient="horz" pos="552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D0C5B8-F5A0-4475-BFA6-174B61EB81E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54800" y="1231901"/>
            <a:ext cx="5140325" cy="49276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2"/>
              </a:buClr>
              <a:buFont typeface="Wingdings" panose="05000000000000000000" pitchFamily="2" charset="2"/>
              <a:buChar char="§"/>
              <a:defRPr sz="1600"/>
            </a:lvl1pPr>
            <a:lvl2pPr marL="742950" indent="-285750">
              <a:buClr>
                <a:schemeClr val="tx2"/>
              </a:buClr>
              <a:buFont typeface="Wingdings" panose="05000000000000000000" pitchFamily="2" charset="2"/>
              <a:buChar char="§"/>
              <a:defRPr sz="1400"/>
            </a:lvl2pPr>
            <a:lvl3pPr marL="1143000" indent="-228600">
              <a:buClr>
                <a:schemeClr val="tx2"/>
              </a:buClr>
              <a:buFont typeface="Wingdings" panose="05000000000000000000" pitchFamily="2" charset="2"/>
              <a:buChar char="§"/>
              <a:defRPr sz="1200"/>
            </a:lvl3pPr>
            <a:lvl4pPr marL="1600200" indent="-228600">
              <a:buClr>
                <a:schemeClr val="tx2"/>
              </a:buClr>
              <a:buFont typeface="Wingdings" panose="05000000000000000000" pitchFamily="2" charset="2"/>
              <a:buChar char="§"/>
              <a:defRPr sz="1100"/>
            </a:lvl4pPr>
            <a:lvl5pPr marL="2057400" indent="-228600">
              <a:buClr>
                <a:schemeClr val="tx2"/>
              </a:buClr>
              <a:buFont typeface="Wingdings" panose="05000000000000000000" pitchFamily="2" charset="2"/>
              <a:buChar char="§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3B86A1-2B24-4ACF-A9BE-3CEA6A4C0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688" y="1231900"/>
            <a:ext cx="5167310" cy="791451"/>
          </a:xfrm>
        </p:spPr>
        <p:txBody>
          <a:bodyPr anchor="ctr">
            <a:normAutofit/>
          </a:bodyPr>
          <a:lstStyle>
            <a:lvl1pPr>
              <a:defRPr sz="1800">
                <a:solidFill>
                  <a:srgbClr val="4F2A8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AAEC01-7422-44EC-934C-28BBA097E3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8688" y="2037973"/>
            <a:ext cx="5167307" cy="4121527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tx2"/>
              </a:buClr>
              <a:buFont typeface="Wingdings" panose="05000000000000000000" pitchFamily="2" charset="2"/>
              <a:buChar char="§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7538001-0D67-44DB-8756-E9E09A652A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4595" y="6382541"/>
            <a:ext cx="9369425" cy="3762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Click to insert footnote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D157EF2-18EB-4687-8BC9-C93DD7AD59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7500" y="520700"/>
            <a:ext cx="11376025" cy="590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2400"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2400"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2400"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2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Enter Title. Use Initial Caps, Arial 24 Bold, Purple R79, G42, B132</a:t>
            </a:r>
          </a:p>
        </p:txBody>
      </p:sp>
    </p:spTree>
    <p:extLst>
      <p:ext uri="{BB962C8B-B14F-4D97-AF65-F5344CB8AC3E}">
        <p14:creationId xmlns:p14="http://schemas.microsoft.com/office/powerpoint/2010/main" val="3115571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4">
          <p15:clr>
            <a:srgbClr val="FBAE40"/>
          </p15:clr>
        </p15:guide>
        <p15:guide id="2" orient="horz" pos="552">
          <p15:clr>
            <a:srgbClr val="FBAE40"/>
          </p15:clr>
        </p15:guide>
        <p15:guide id="3" pos="648">
          <p15:clr>
            <a:srgbClr val="FBAE40"/>
          </p15:clr>
        </p15:guide>
        <p15:guide id="4" pos="816">
          <p15:clr>
            <a:srgbClr val="FBAE40"/>
          </p15:clr>
        </p15:guide>
        <p15:guide id="5" pos="4248">
          <p15:clr>
            <a:srgbClr val="FBAE40"/>
          </p15:clr>
        </p15:guide>
        <p15:guide id="6" pos="446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D0C5B8-F5A0-4475-BFA6-174B61EB81E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54800" y="2023351"/>
            <a:ext cx="5140325" cy="413615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2"/>
              </a:buClr>
              <a:buFont typeface="Wingdings" panose="05000000000000000000" pitchFamily="2" charset="2"/>
              <a:buChar char="§"/>
              <a:defRPr sz="1600"/>
            </a:lvl1pPr>
            <a:lvl2pPr marL="742950" indent="-285750">
              <a:buClr>
                <a:schemeClr val="tx2"/>
              </a:buClr>
              <a:buFont typeface="Wingdings" panose="05000000000000000000" pitchFamily="2" charset="2"/>
              <a:buChar char="§"/>
              <a:defRPr sz="1400"/>
            </a:lvl2pPr>
            <a:lvl3pPr marL="1143000" indent="-228600">
              <a:buClr>
                <a:schemeClr val="tx2"/>
              </a:buClr>
              <a:buFont typeface="Wingdings" panose="05000000000000000000" pitchFamily="2" charset="2"/>
              <a:buChar char="§"/>
              <a:defRPr sz="1200"/>
            </a:lvl3pPr>
            <a:lvl4pPr marL="1600200" indent="-228600">
              <a:buClr>
                <a:schemeClr val="tx2"/>
              </a:buClr>
              <a:buFont typeface="Wingdings" panose="05000000000000000000" pitchFamily="2" charset="2"/>
              <a:buChar char="§"/>
              <a:defRPr sz="1100"/>
            </a:lvl4pPr>
            <a:lvl5pPr marL="2057400" indent="-228600">
              <a:buClr>
                <a:schemeClr val="tx2"/>
              </a:buClr>
              <a:buFont typeface="Wingdings" panose="05000000000000000000" pitchFamily="2" charset="2"/>
              <a:buChar char="§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3B86A1-2B24-4ACF-A9BE-3CEA6A4C0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688" y="1231900"/>
            <a:ext cx="5167310" cy="791451"/>
          </a:xfrm>
        </p:spPr>
        <p:txBody>
          <a:bodyPr anchor="ctr"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AAEC01-7422-44EC-934C-28BBA097E3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8688" y="2037973"/>
            <a:ext cx="5167307" cy="4121527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tx2"/>
              </a:buClr>
              <a:buFont typeface="Wingdings" panose="05000000000000000000" pitchFamily="2" charset="2"/>
              <a:buChar char="§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7538001-0D67-44DB-8756-E9E09A652A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4595" y="6382541"/>
            <a:ext cx="9369425" cy="3762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Click to insert footnote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D157EF2-18EB-4687-8BC9-C93DD7AD59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7500" y="520700"/>
            <a:ext cx="11376025" cy="590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2400"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2400"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2400"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2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Enter Title. Use Initial Caps, Arial 24 Bold, Purple R79, G42, B132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B0EE5E41-C955-4414-883A-10FD3160D1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54800" y="1231900"/>
            <a:ext cx="5167313" cy="7921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7815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4">
          <p15:clr>
            <a:srgbClr val="FBAE40"/>
          </p15:clr>
        </p15:guide>
        <p15:guide id="2" orient="horz" pos="552">
          <p15:clr>
            <a:srgbClr val="FBAE40"/>
          </p15:clr>
        </p15:guide>
        <p15:guide id="3" pos="648">
          <p15:clr>
            <a:srgbClr val="FBAE40"/>
          </p15:clr>
        </p15:guide>
        <p15:guide id="4" pos="816">
          <p15:clr>
            <a:srgbClr val="FBAE40"/>
          </p15:clr>
        </p15:guide>
        <p15:guide id="5" pos="4248">
          <p15:clr>
            <a:srgbClr val="FBAE40"/>
          </p15:clr>
        </p15:guide>
        <p15:guide id="6" pos="4464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 and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B86A1-2B24-4ACF-A9BE-3CEA6A4C0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688" y="1231900"/>
            <a:ext cx="5167310" cy="791451"/>
          </a:xfrm>
        </p:spPr>
        <p:txBody>
          <a:bodyPr anchor="ctr"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AAEC01-7422-44EC-934C-28BBA097E3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8688" y="2037973"/>
            <a:ext cx="5167307" cy="4121527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tx2"/>
              </a:buClr>
              <a:buFont typeface="Wingdings" panose="05000000000000000000" pitchFamily="2" charset="2"/>
              <a:buChar char="§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7538001-0D67-44DB-8756-E9E09A652A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4595" y="6382541"/>
            <a:ext cx="9369425" cy="3762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Click to insert footnote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D157EF2-18EB-4687-8BC9-C93DD7AD59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7500" y="520700"/>
            <a:ext cx="11376025" cy="590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2400"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2400"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2400"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2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Enter Title. Use Initial Caps, Arial 24 Bold, Purple R79, G42, B132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A3F99D4-7F28-425E-9270-21C07754F23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43700" y="1231900"/>
            <a:ext cx="5054600" cy="4927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en-US"/>
              <a:t>Insert Illustration or photo</a:t>
            </a:r>
          </a:p>
        </p:txBody>
      </p:sp>
    </p:spTree>
    <p:extLst>
      <p:ext uri="{BB962C8B-B14F-4D97-AF65-F5344CB8AC3E}">
        <p14:creationId xmlns:p14="http://schemas.microsoft.com/office/powerpoint/2010/main" val="3476461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4">
          <p15:clr>
            <a:srgbClr val="FBAE40"/>
          </p15:clr>
        </p15:guide>
        <p15:guide id="2" orient="horz" pos="552">
          <p15:clr>
            <a:srgbClr val="FBAE40"/>
          </p15:clr>
        </p15:guide>
        <p15:guide id="3" pos="648">
          <p15:clr>
            <a:srgbClr val="FBAE40"/>
          </p15:clr>
        </p15:guide>
        <p15:guide id="4" pos="816">
          <p15:clr>
            <a:srgbClr val="FBAE40"/>
          </p15:clr>
        </p15:guide>
        <p15:guide id="5" pos="4248">
          <p15:clr>
            <a:srgbClr val="FBAE40"/>
          </p15:clr>
        </p15:guide>
        <p15:guide id="6" pos="4464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91F70-89BC-4D53-BC89-F84A998B24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Sample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3E9F7-3935-487D-A953-6085E8F51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0771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609600" y="1535502"/>
            <a:ext cx="10972800" cy="453033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800"/>
            </a:lvl1pPr>
            <a:lvl2pPr marL="457200" indent="0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Tx/>
              <a:buNone/>
              <a:defRPr sz="1600"/>
            </a:lvl2pPr>
            <a:lvl3pPr marL="914400" indent="0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Tx/>
              <a:buNone/>
              <a:defRPr sz="1400"/>
            </a:lvl3pPr>
            <a:lvl4pPr marL="1371600" indent="0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Tx/>
              <a:buNone/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455C0DF-9DCB-4FD2-9EFF-42C89D924E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2425" y="6382541"/>
            <a:ext cx="9369425" cy="3762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Click to insert footnote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DEF95DF-F491-9142-B038-4506962C14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595" y="371959"/>
            <a:ext cx="10972800" cy="9504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/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8232964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4FBF8E-0B37-400A-B20A-9AC1E77104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594" y="179432"/>
            <a:ext cx="11448305" cy="11430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/>
            </a:lvl1pPr>
          </a:lstStyle>
          <a:p>
            <a:r>
              <a:rPr lang="en-US"/>
              <a:t>Click to Enter Title. Use Initial Caps, Arial 24 Bold, Purple R79, G42, B132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32016C74-6D2D-4FD5-9CA5-FF5396ED28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4595" y="6382541"/>
            <a:ext cx="9369425" cy="3762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Click to insert footnote</a:t>
            </a:r>
          </a:p>
        </p:txBody>
      </p:sp>
    </p:spTree>
    <p:extLst>
      <p:ext uri="{BB962C8B-B14F-4D97-AF65-F5344CB8AC3E}">
        <p14:creationId xmlns:p14="http://schemas.microsoft.com/office/powerpoint/2010/main" val="2453789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DE7A-85D9-41DD-86FC-5A5E00CB0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489130"/>
            <a:ext cx="10972800" cy="2223261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OF MODULE/LECTURE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4CC758-05CD-498C-B7EA-1421DD07F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797535"/>
            <a:ext cx="10972800" cy="948671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D9F7408-FA39-411A-B427-9F7A5AE9AC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" y="5142187"/>
            <a:ext cx="10972800" cy="59413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Speaker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7FB3A7-0AD3-4819-9FFB-85C98D4281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0" y="382031"/>
            <a:ext cx="3001282" cy="85075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BC5C70-076B-40B0-85B6-B1E116EB5C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7" y="6527256"/>
            <a:ext cx="4058674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94605279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55BCAD1-B2C4-4556-B676-0AB35285D9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7" y="6527256"/>
            <a:ext cx="4058674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479491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E10EB3-1664-2722-E7BF-EBD7B8ADC1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PAGE </a:t>
            </a:r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3292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57A794-B351-4E1D-AC06-88E609E324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7512" y="2257671"/>
            <a:ext cx="10972800" cy="1970998"/>
          </a:xfrm>
        </p:spPr>
        <p:txBody>
          <a:bodyPr anchor="ctr" anchorCtr="0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E3BC0D7-7437-4D55-84A2-2052BBDAC1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7" y="6527256"/>
            <a:ext cx="4058674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42660713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3341939-600B-4FD3-A505-665DAC390A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7" y="6527256"/>
            <a:ext cx="4058674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489303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083"/>
            <a:ext cx="10546080" cy="145638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845734"/>
            <a:ext cx="10546080" cy="4023360"/>
          </a:xfrm>
        </p:spPr>
        <p:txBody>
          <a:bodyPr/>
          <a:lstStyle>
            <a:lvl1pPr marL="225425" indent="-225425"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lvl1pPr>
            <a:lvl2pPr marL="384048" indent="-182880">
              <a:buClr>
                <a:schemeClr val="accent2">
                  <a:lumMod val="50000"/>
                </a:schemeClr>
              </a:buClr>
              <a:buFont typeface="Calibri" panose="020F0502020204030204" pitchFamily="34" charset="0"/>
              <a:buChar char="−"/>
              <a:defRPr/>
            </a:lvl2pPr>
            <a:lvl3pPr>
              <a:buClr>
                <a:schemeClr val="accent2">
                  <a:lumMod val="50000"/>
                </a:schemeClr>
              </a:buClr>
              <a:defRPr/>
            </a:lvl3pPr>
            <a:lvl4pPr>
              <a:buClr>
                <a:schemeClr val="accent2">
                  <a:lumMod val="50000"/>
                </a:schemeClr>
              </a:buClr>
              <a:defRPr/>
            </a:lvl4pPr>
            <a:lvl5pPr>
              <a:buClr>
                <a:schemeClr val="accent2">
                  <a:lumMod val="50000"/>
                </a:schemeClr>
              </a:buClr>
              <a:defRPr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CD9B-300C-4655-A4AF-AE6E63449C4B}" type="datetime1">
              <a:rPr lang="en-US" smtClean="0"/>
              <a:t>8/1/2022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Slide: </a:t>
            </a:r>
            <a:fld id="{629637A9-119A-49DA-BD12-AAC58B377D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FECC36-5A52-4CF2-B3B6-3347AAF36F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34113" b="21447"/>
          <a:stretch/>
        </p:blipFill>
        <p:spPr>
          <a:xfrm>
            <a:off x="3524692" y="6346153"/>
            <a:ext cx="5142617" cy="52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2767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298265-B5DE-D240-8D91-37682A64E97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Insert Name   </a:t>
            </a:r>
          </a:p>
          <a:p>
            <a:r>
              <a:rPr lang="en-US" dirty="0"/>
              <a:t>(Insert &gt; Header &amp; Footer &gt; Apply to All)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5AC5C18-4706-7646-9E83-C749BCC1B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55" y="215900"/>
            <a:ext cx="10124323" cy="1208278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/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0DA3F5-A744-CF45-8ACA-18DF51A17D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554" y="1603375"/>
            <a:ext cx="10124323" cy="43021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4212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977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11726" y="1261872"/>
            <a:ext cx="10970679" cy="4846320"/>
          </a:xfrm>
        </p:spPr>
        <p:txBody>
          <a:bodyPr/>
          <a:lstStyle>
            <a:lvl1pPr marL="0" indent="0">
              <a:spcBef>
                <a:spcPts val="540"/>
              </a:spcBef>
              <a:defRPr>
                <a:solidFill>
                  <a:srgbClr val="1C3B61"/>
                </a:solidFill>
              </a:defRPr>
            </a:lvl1pPr>
            <a:lvl2pPr marL="521482" indent="-106982">
              <a:spcBef>
                <a:spcPts val="540"/>
              </a:spcBef>
              <a:spcAft>
                <a:spcPts val="810"/>
              </a:spcAft>
              <a:buFont typeface="Arial"/>
              <a:buChar char="•"/>
              <a:defRPr sz="1620" baseline="0">
                <a:solidFill>
                  <a:srgbClr val="1C3B61"/>
                </a:solidFill>
              </a:defRPr>
            </a:lvl2pPr>
            <a:lvl3pPr marL="617205" indent="-100011">
              <a:spcBef>
                <a:spcPts val="270"/>
              </a:spcBef>
              <a:buFont typeface="Lucida Grande"/>
              <a:buChar char="-"/>
              <a:defRPr sz="1260">
                <a:solidFill>
                  <a:srgbClr val="1C3B6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3"/>
          </p:nvPr>
        </p:nvSpPr>
        <p:spPr>
          <a:xfrm>
            <a:off x="7859715" y="6492875"/>
            <a:ext cx="3409951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1C3B61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48C8E-BEA2-4245-97AA-9358A15055F7}" type="slidenum">
              <a:rPr lang="en-US" altLang="en-US">
                <a:solidFill>
                  <a:srgbClr val="1C3B61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1C3B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201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8/1/2022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495428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0" y="347959"/>
            <a:ext cx="12192000" cy="1069680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324602"/>
            <a:ext cx="12192000" cy="533399"/>
          </a:xfrm>
          <a:prstGeom prst="rect">
            <a:avLst/>
          </a:prstGeom>
        </p:spPr>
        <p:txBody>
          <a:bodyPr lIns="274320" tIns="137160" rIns="274320" bIns="137160" anchor="b"/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+mn-lt"/>
                <a:cs typeface="Helvetica" panose="020B0604020202020204" pitchFamily="34" charset="0"/>
              </a:defRPr>
            </a:lvl1pPr>
            <a:lvl2pPr marL="395278" indent="0">
              <a:buNone/>
              <a:defRPr sz="1400" b="1"/>
            </a:lvl2pPr>
            <a:lvl3pPr marL="801668" indent="0">
              <a:buNone/>
              <a:defRPr sz="1400" b="1"/>
            </a:lvl3pPr>
            <a:lvl4pPr marL="1196945" indent="0">
              <a:buNone/>
              <a:defRPr sz="1400" b="1"/>
            </a:lvl4pPr>
            <a:lvl5pPr marL="1601747" indent="0">
              <a:buNone/>
              <a:defRPr sz="1400" b="1"/>
            </a:lvl5pPr>
          </a:lstStyle>
          <a:p>
            <a:pPr lvl="0"/>
            <a:r>
              <a:rPr lang="en-US" dirty="0"/>
              <a:t>Reference.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4"/>
          </p:nvPr>
        </p:nvSpPr>
        <p:spPr>
          <a:xfrm>
            <a:off x="609600" y="1566751"/>
            <a:ext cx="10972800" cy="46398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9851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946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28638" indent="0" algn="ctr">
              <a:buNone/>
              <a:defRPr/>
            </a:lvl2pPr>
            <a:lvl3pPr marL="857277" indent="0" algn="ctr">
              <a:buNone/>
              <a:defRPr/>
            </a:lvl3pPr>
            <a:lvl4pPr marL="1285915" indent="0" algn="ctr">
              <a:buNone/>
              <a:defRPr/>
            </a:lvl4pPr>
            <a:lvl5pPr marL="1714553" indent="0" algn="ctr">
              <a:buNone/>
              <a:defRPr/>
            </a:lvl5pPr>
            <a:lvl6pPr marL="2143192" indent="0" algn="ctr">
              <a:buNone/>
              <a:defRPr/>
            </a:lvl6pPr>
            <a:lvl7pPr marL="2571830" indent="0" algn="ctr">
              <a:buNone/>
              <a:defRPr/>
            </a:lvl7pPr>
            <a:lvl8pPr marL="3000469" indent="0" algn="ctr">
              <a:buNone/>
              <a:defRPr/>
            </a:lvl8pPr>
            <a:lvl9pPr marL="342910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82691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2631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1875"/>
            </a:lvl1pPr>
            <a:lvl2pPr marL="428638" indent="0">
              <a:buNone/>
              <a:defRPr sz="1688"/>
            </a:lvl2pPr>
            <a:lvl3pPr marL="857277" indent="0">
              <a:buNone/>
              <a:defRPr sz="1500"/>
            </a:lvl3pPr>
            <a:lvl4pPr marL="1285915" indent="0">
              <a:buNone/>
              <a:defRPr sz="1313"/>
            </a:lvl4pPr>
            <a:lvl5pPr marL="1714553" indent="0">
              <a:buNone/>
              <a:defRPr sz="1313"/>
            </a:lvl5pPr>
            <a:lvl6pPr marL="2143192" indent="0">
              <a:buNone/>
              <a:defRPr sz="1313"/>
            </a:lvl6pPr>
            <a:lvl7pPr marL="2571830" indent="0">
              <a:buNone/>
              <a:defRPr sz="1313"/>
            </a:lvl7pPr>
            <a:lvl8pPr marL="3000469" indent="0">
              <a:buNone/>
              <a:defRPr sz="1313"/>
            </a:lvl8pPr>
            <a:lvl9pPr marL="3429107" indent="0">
              <a:buNone/>
              <a:defRPr sz="13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9374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2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51EB57-0D33-8347-A26A-9599AF4839C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23000"/>
            <a:ext cx="12192000" cy="635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E7D2D6-7C48-4E81-B298-73268FCAC58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40080" y="365124"/>
            <a:ext cx="10972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BD162-260B-459B-AFCC-55DA16A1361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40080" y="1825625"/>
            <a:ext cx="10972800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08DB3-8625-42CD-B269-7A764B719C7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83564" y="217034"/>
            <a:ext cx="874486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PAGE </a:t>
            </a:r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84D898-A908-4F9B-8BFC-D0A350053FE5}"/>
              </a:ext>
            </a:extLst>
          </p:cNvPr>
          <p:cNvSpPr txBox="1"/>
          <p:nvPr userDrawn="1"/>
        </p:nvSpPr>
        <p:spPr>
          <a:xfrm>
            <a:off x="3441700" y="6400134"/>
            <a:ext cx="69654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b="1" dirty="0">
                <a:solidFill>
                  <a:srgbClr val="002557"/>
                </a:solidFill>
              </a:rPr>
              <a:t>PRESENTED BY:</a:t>
            </a:r>
          </a:p>
        </p:txBody>
      </p:sp>
    </p:spTree>
    <p:extLst>
      <p:ext uri="{BB962C8B-B14F-4D97-AF65-F5344CB8AC3E}">
        <p14:creationId xmlns:p14="http://schemas.microsoft.com/office/powerpoint/2010/main" val="1207266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730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Clr>
          <a:schemeClr val="bg1"/>
        </a:buClr>
        <a:buFont typeface="Arial" panose="020B0604020202020204" pitchFamily="34" charset="0"/>
        <a:buChar char="•"/>
        <a:defRPr lang="en-US" sz="2400" kern="1200" dirty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bg1"/>
        </a:buClr>
        <a:buFont typeface="Wingdings" panose="05000000000000000000" pitchFamily="2" charset="2"/>
        <a:buChar char="§"/>
        <a:defRPr lang="en-US" sz="2400" kern="1200" dirty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bg1"/>
        </a:buClr>
        <a:buFont typeface="Courier New" panose="02070309020205020404" pitchFamily="49" charset="0"/>
        <a:buChar char="o"/>
        <a:defRPr lang="en-US" sz="1800" kern="1200" dirty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lang="en-US" sz="1800" kern="1200" dirty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lang="en-US" sz="1800" kern="1200" dirty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5352" y="569913"/>
            <a:ext cx="10407649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5352" y="1906589"/>
            <a:ext cx="10407649" cy="431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48466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28638" rtl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+mj-lt"/>
          <a:ea typeface="+mj-ea"/>
          <a:cs typeface="+mj-cs"/>
        </a:defRPr>
      </a:lvl1pPr>
      <a:lvl2pPr marL="404825" indent="-202412" algn="l" defTabSz="4286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2pPr>
      <a:lvl3pPr marL="607238" indent="-202412" algn="l" defTabSz="4286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3pPr>
      <a:lvl4pPr marL="809650" indent="-202412" algn="l" defTabSz="4286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4pPr>
      <a:lvl5pPr marL="1012063" indent="-202412" algn="l" defTabSz="4286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5pPr>
      <a:lvl6pPr marL="1440701" indent="-202412" algn="l" defTabSz="4286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6pPr>
      <a:lvl7pPr marL="1869340" indent="-202412" algn="l" defTabSz="4286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7pPr>
      <a:lvl8pPr marL="2297977" indent="-202412" algn="l" defTabSz="4286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8pPr>
      <a:lvl9pPr marL="2726616" indent="-202412" algn="l" defTabSz="4286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9pPr>
    </p:titleStyle>
    <p:bodyStyle>
      <a:lvl1pPr marL="403337" indent="-303619" algn="l" defTabSz="428638" rtl="0" fontAlgn="base" hangingPunct="0">
        <a:lnSpc>
          <a:spcPct val="112000"/>
        </a:lnSpc>
        <a:spcBef>
          <a:spcPct val="0"/>
        </a:spcBef>
        <a:spcAft>
          <a:spcPts val="1336"/>
        </a:spcAft>
        <a:buClr>
          <a:srgbClr val="000000"/>
        </a:buClr>
        <a:buSzPct val="45000"/>
        <a:buFont typeface="StarSymbol" charset="0"/>
        <a:buChar char="●"/>
        <a:defRPr sz="3000">
          <a:solidFill>
            <a:srgbClr val="000000"/>
          </a:solidFill>
          <a:latin typeface="+mn-lt"/>
          <a:ea typeface="+mn-ea"/>
          <a:cs typeface="+mn-cs"/>
        </a:defRPr>
      </a:lvl1pPr>
      <a:lvl2pPr marL="808162" indent="-267899" algn="l" defTabSz="428638" rtl="0" fontAlgn="base" hangingPunct="0">
        <a:lnSpc>
          <a:spcPct val="112000"/>
        </a:lnSpc>
        <a:spcBef>
          <a:spcPct val="0"/>
        </a:spcBef>
        <a:spcAft>
          <a:spcPts val="1067"/>
        </a:spcAft>
        <a:buClr>
          <a:srgbClr val="000000"/>
        </a:buClr>
        <a:buSzPct val="75000"/>
        <a:buFont typeface="StarSymbol" charset="0"/>
        <a:buChar char="–"/>
        <a:defRPr sz="2625">
          <a:solidFill>
            <a:srgbClr val="000000"/>
          </a:solidFill>
          <a:latin typeface="+mn-lt"/>
          <a:ea typeface="+mn-ea"/>
          <a:cs typeface="+mn-cs"/>
        </a:defRPr>
      </a:lvl2pPr>
      <a:lvl3pPr marL="1212987" indent="-202412" algn="l" defTabSz="428638" rtl="0" fontAlgn="base" hangingPunct="0">
        <a:lnSpc>
          <a:spcPct val="112000"/>
        </a:lnSpc>
        <a:spcBef>
          <a:spcPct val="0"/>
        </a:spcBef>
        <a:spcAft>
          <a:spcPts val="797"/>
        </a:spcAft>
        <a:buClr>
          <a:srgbClr val="000000"/>
        </a:buClr>
        <a:buSzPct val="45000"/>
        <a:buFont typeface="StarSymbol" charset="0"/>
        <a:buChar char="●"/>
        <a:defRPr sz="2250">
          <a:solidFill>
            <a:srgbClr val="000000"/>
          </a:solidFill>
          <a:latin typeface="+mn-lt"/>
          <a:ea typeface="+mn-ea"/>
          <a:cs typeface="+mn-cs"/>
        </a:defRPr>
      </a:lvl3pPr>
      <a:lvl4pPr marL="1617812" indent="-200924" algn="l" defTabSz="428638" rtl="0" fontAlgn="base" hangingPunct="0">
        <a:lnSpc>
          <a:spcPct val="112000"/>
        </a:lnSpc>
        <a:spcBef>
          <a:spcPct val="0"/>
        </a:spcBef>
        <a:spcAft>
          <a:spcPts val="539"/>
        </a:spcAft>
        <a:buClr>
          <a:srgbClr val="000000"/>
        </a:buClr>
        <a:buSzPct val="75000"/>
        <a:buFont typeface="StarSymbol" charset="0"/>
        <a:buChar char="–"/>
        <a:defRPr sz="1875">
          <a:solidFill>
            <a:srgbClr val="000000"/>
          </a:solidFill>
          <a:latin typeface="+mn-lt"/>
          <a:ea typeface="+mn-ea"/>
          <a:cs typeface="+mn-cs"/>
        </a:defRPr>
      </a:lvl4pPr>
      <a:lvl5pPr marL="2022638" indent="-202412" algn="l" defTabSz="428638" rtl="0" fontAlgn="base" hangingPunct="0">
        <a:lnSpc>
          <a:spcPct val="112000"/>
        </a:lnSpc>
        <a:spcBef>
          <a:spcPct val="0"/>
        </a:spcBef>
        <a:spcAft>
          <a:spcPts val="270"/>
        </a:spcAft>
        <a:buClr>
          <a:srgbClr val="000000"/>
        </a:buClr>
        <a:buSzPct val="45000"/>
        <a:buFont typeface="StarSymbol" charset="0"/>
        <a:buChar char="●"/>
        <a:defRPr sz="1875">
          <a:solidFill>
            <a:srgbClr val="000000"/>
          </a:solidFill>
          <a:latin typeface="+mn-lt"/>
          <a:ea typeface="+mn-ea"/>
          <a:cs typeface="+mn-cs"/>
        </a:defRPr>
      </a:lvl5pPr>
      <a:lvl6pPr marL="2451276" indent="-202412" algn="l" defTabSz="428638" rtl="0" fontAlgn="base" hangingPunct="0">
        <a:lnSpc>
          <a:spcPct val="112000"/>
        </a:lnSpc>
        <a:spcBef>
          <a:spcPct val="0"/>
        </a:spcBef>
        <a:spcAft>
          <a:spcPts val="270"/>
        </a:spcAft>
        <a:buClr>
          <a:srgbClr val="000000"/>
        </a:buClr>
        <a:buSzPct val="45000"/>
        <a:buFont typeface="StarSymbol" charset="0"/>
        <a:buChar char="●"/>
        <a:defRPr sz="1875">
          <a:solidFill>
            <a:srgbClr val="000000"/>
          </a:solidFill>
          <a:latin typeface="+mn-lt"/>
          <a:ea typeface="+mn-ea"/>
          <a:cs typeface="+mn-cs"/>
        </a:defRPr>
      </a:lvl6pPr>
      <a:lvl7pPr marL="2879914" indent="-202412" algn="l" defTabSz="428638" rtl="0" fontAlgn="base" hangingPunct="0">
        <a:lnSpc>
          <a:spcPct val="112000"/>
        </a:lnSpc>
        <a:spcBef>
          <a:spcPct val="0"/>
        </a:spcBef>
        <a:spcAft>
          <a:spcPts val="270"/>
        </a:spcAft>
        <a:buClr>
          <a:srgbClr val="000000"/>
        </a:buClr>
        <a:buSzPct val="45000"/>
        <a:buFont typeface="StarSymbol" charset="0"/>
        <a:buChar char="●"/>
        <a:defRPr sz="1875">
          <a:solidFill>
            <a:srgbClr val="000000"/>
          </a:solidFill>
          <a:latin typeface="+mn-lt"/>
          <a:ea typeface="+mn-ea"/>
          <a:cs typeface="+mn-cs"/>
        </a:defRPr>
      </a:lvl7pPr>
      <a:lvl8pPr marL="3308552" indent="-202412" algn="l" defTabSz="428638" rtl="0" fontAlgn="base" hangingPunct="0">
        <a:lnSpc>
          <a:spcPct val="112000"/>
        </a:lnSpc>
        <a:spcBef>
          <a:spcPct val="0"/>
        </a:spcBef>
        <a:spcAft>
          <a:spcPts val="270"/>
        </a:spcAft>
        <a:buClr>
          <a:srgbClr val="000000"/>
        </a:buClr>
        <a:buSzPct val="45000"/>
        <a:buFont typeface="StarSymbol" charset="0"/>
        <a:buChar char="●"/>
        <a:defRPr sz="1875">
          <a:solidFill>
            <a:srgbClr val="000000"/>
          </a:solidFill>
          <a:latin typeface="+mn-lt"/>
          <a:ea typeface="+mn-ea"/>
          <a:cs typeface="+mn-cs"/>
        </a:defRPr>
      </a:lvl8pPr>
      <a:lvl9pPr marL="3737191" indent="-202412" algn="l" defTabSz="428638" rtl="0" fontAlgn="base" hangingPunct="0">
        <a:lnSpc>
          <a:spcPct val="112000"/>
        </a:lnSpc>
        <a:spcBef>
          <a:spcPct val="0"/>
        </a:spcBef>
        <a:spcAft>
          <a:spcPts val="270"/>
        </a:spcAft>
        <a:buClr>
          <a:srgbClr val="000000"/>
        </a:buClr>
        <a:buSzPct val="45000"/>
        <a:buFont typeface="StarSymbol" charset="0"/>
        <a:buChar char="●"/>
        <a:defRPr sz="1875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38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77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915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53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92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830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469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07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51EB57-0D33-8347-A26A-9599AF4839C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23000"/>
            <a:ext cx="12192000" cy="635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E7D2D6-7C48-4E81-B298-73268FCAC58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40080" y="365124"/>
            <a:ext cx="10972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BD162-260B-459B-AFCC-55DA16A1361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40080" y="1825625"/>
            <a:ext cx="10972800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08DB3-8625-42CD-B269-7A764B719C7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83564" y="217034"/>
            <a:ext cx="874486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PAGE </a:t>
            </a:r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84D898-A908-4F9B-8BFC-D0A350053FE5}"/>
              </a:ext>
            </a:extLst>
          </p:cNvPr>
          <p:cNvSpPr txBox="1"/>
          <p:nvPr userDrawn="1"/>
        </p:nvSpPr>
        <p:spPr>
          <a:xfrm>
            <a:off x="3441700" y="6400134"/>
            <a:ext cx="69654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b="1" dirty="0">
                <a:solidFill>
                  <a:srgbClr val="002557"/>
                </a:solidFill>
              </a:rPr>
              <a:t>PRESENTED BY:</a:t>
            </a:r>
          </a:p>
        </p:txBody>
      </p:sp>
    </p:spTree>
    <p:extLst>
      <p:ext uri="{BB962C8B-B14F-4D97-AF65-F5344CB8AC3E}">
        <p14:creationId xmlns:p14="http://schemas.microsoft.com/office/powerpoint/2010/main" val="60915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31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Clr>
          <a:schemeClr val="bg1"/>
        </a:buClr>
        <a:buFont typeface="Arial" panose="020B0604020202020204" pitchFamily="34" charset="0"/>
        <a:buChar char="•"/>
        <a:defRPr lang="en-US" sz="2400" kern="1200" dirty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bg1"/>
        </a:buClr>
        <a:buFont typeface="Wingdings" panose="05000000000000000000" pitchFamily="2" charset="2"/>
        <a:buChar char="§"/>
        <a:defRPr lang="en-US" sz="2400" kern="1200" dirty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bg1"/>
        </a:buClr>
        <a:buFont typeface="Courier New" panose="02070309020205020404" pitchFamily="49" charset="0"/>
        <a:buChar char="o"/>
        <a:defRPr lang="en-US" sz="1800" kern="1200" dirty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lang="en-US" sz="1800" kern="1200" dirty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lang="en-US" sz="1800" kern="1200" dirty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1" y="0"/>
            <a:ext cx="12204183" cy="367654"/>
          </a:xfrm>
          <a:prstGeom prst="rect">
            <a:avLst/>
          </a:prstGeom>
          <a:solidFill>
            <a:srgbClr val="4F2A8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4F2A84"/>
              </a:solidFill>
            </a:endParaRP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611530" y="267642"/>
            <a:ext cx="10972800" cy="969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Insert Slide Title Here. Use Initial Caps.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A353585F-7460-49C3-A125-11B68D59C0BC}"/>
              </a:ext>
            </a:extLst>
          </p:cNvPr>
          <p:cNvSpPr txBox="1">
            <a:spLocks/>
          </p:cNvSpPr>
          <p:nvPr userDrawn="1"/>
        </p:nvSpPr>
        <p:spPr>
          <a:xfrm>
            <a:off x="3142301" y="40437"/>
            <a:ext cx="8899882" cy="325438"/>
          </a:xfrm>
          <a:prstGeom prst="rect">
            <a:avLst/>
          </a:prstGeom>
        </p:spPr>
        <p:txBody>
          <a:bodyPr/>
          <a:lstStyle>
            <a:lvl1pPr marL="0" indent="0" algn="r" defTabSz="457200" rtl="0" eaLnBrk="1" latinLnBrk="0" hangingPunct="1">
              <a:spcBef>
                <a:spcPct val="20000"/>
              </a:spcBef>
              <a:buFontTx/>
              <a:buNone/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indent="0" algn="r" defTabSz="457200" rtl="0" eaLnBrk="1" latinLnBrk="0" hangingPunct="1">
              <a:spcBef>
                <a:spcPct val="20000"/>
              </a:spcBef>
              <a:buFontTx/>
              <a:buNone/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KRYSTAL-1: Adagrasib (MRTX849) KRAS</a:t>
            </a:r>
            <a:r>
              <a:rPr lang="en-US" baseline="30000" dirty="0"/>
              <a:t>G12C</a:t>
            </a:r>
            <a:r>
              <a:rPr lang="en-US" dirty="0"/>
              <a:t> Inhibitor in NSCLC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4B2D6-320E-436D-85D1-2751197B9FB5}"/>
              </a:ext>
            </a:extLst>
          </p:cNvPr>
          <p:cNvSpPr txBox="1">
            <a:spLocks/>
          </p:cNvSpPr>
          <p:nvPr userDrawn="1"/>
        </p:nvSpPr>
        <p:spPr>
          <a:xfrm>
            <a:off x="10122064" y="6515801"/>
            <a:ext cx="1930400" cy="2889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0" i="0" kern="1200">
                <a:solidFill>
                  <a:schemeClr val="tx1">
                    <a:tint val="75000"/>
                  </a:schemeClr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23B4D84-7D0D-054B-A60A-7529A181CF22}" type="slidenum">
              <a:rPr lang="en-US" sz="1000" smtClean="0">
                <a:solidFill>
                  <a:schemeClr val="tx2"/>
                </a:solidFill>
                <a:latin typeface="+mn-lt"/>
                <a:cs typeface="Arial"/>
              </a:rPr>
              <a:pPr algn="r">
                <a:defRPr/>
              </a:pPr>
              <a:t>‹#›</a:t>
            </a:fld>
            <a:r>
              <a:rPr lang="en-US" sz="800">
                <a:solidFill>
                  <a:schemeClr val="tx2"/>
                </a:solidFill>
                <a:latin typeface="+mn-lt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5779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3" r:id="rId11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4F2A84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4D4D4D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4D4D4D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4D4D4D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rgbClr val="4D4D4D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rgbClr val="4D4D4D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51EB57-0D33-8347-A26A-9599AF4839C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23000"/>
            <a:ext cx="12192000" cy="635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E7D2D6-7C48-4E81-B298-73268FCAC58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40080" y="365124"/>
            <a:ext cx="10972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BD162-260B-459B-AFCC-55DA16A1361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40080" y="1825625"/>
            <a:ext cx="10972800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08DB3-8625-42CD-B269-7A764B719C7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83564" y="217034"/>
            <a:ext cx="874486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PAGE </a:t>
            </a:r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84D898-A908-4F9B-8BFC-D0A350053FE5}"/>
              </a:ext>
            </a:extLst>
          </p:cNvPr>
          <p:cNvSpPr txBox="1"/>
          <p:nvPr userDrawn="1"/>
        </p:nvSpPr>
        <p:spPr>
          <a:xfrm>
            <a:off x="3441700" y="6400134"/>
            <a:ext cx="69654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b="1" dirty="0">
                <a:solidFill>
                  <a:srgbClr val="002557"/>
                </a:solidFill>
              </a:rPr>
              <a:t>PRESENTED BY:</a:t>
            </a:r>
          </a:p>
        </p:txBody>
      </p:sp>
    </p:spTree>
    <p:extLst>
      <p:ext uri="{BB962C8B-B14F-4D97-AF65-F5344CB8AC3E}">
        <p14:creationId xmlns:p14="http://schemas.microsoft.com/office/powerpoint/2010/main" val="223270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Clr>
          <a:schemeClr val="bg1"/>
        </a:buClr>
        <a:buFont typeface="Arial" panose="020B0604020202020204" pitchFamily="34" charset="0"/>
        <a:buChar char="•"/>
        <a:defRPr lang="en-US" sz="2400" kern="1200" dirty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bg1"/>
        </a:buClr>
        <a:buFont typeface="Wingdings" panose="05000000000000000000" pitchFamily="2" charset="2"/>
        <a:buChar char="§"/>
        <a:defRPr lang="en-US" sz="2400" kern="1200" dirty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bg1"/>
        </a:buClr>
        <a:buFont typeface="Courier New" panose="02070309020205020404" pitchFamily="49" charset="0"/>
        <a:buChar char="o"/>
        <a:defRPr lang="en-US" sz="1800" kern="1200" dirty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lang="en-US" sz="1800" kern="1200" dirty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lang="en-US" sz="1800" kern="1200" dirty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1" y="0"/>
            <a:ext cx="12204183" cy="367654"/>
          </a:xfrm>
          <a:prstGeom prst="rect">
            <a:avLst/>
          </a:prstGeom>
          <a:solidFill>
            <a:srgbClr val="4F2A8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4F2A84"/>
              </a:solidFill>
            </a:endParaRP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611530" y="267642"/>
            <a:ext cx="10972800" cy="969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Insert Slide Title Here. Use Initial Caps.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A353585F-7460-49C3-A125-11B68D59C0BC}"/>
              </a:ext>
            </a:extLst>
          </p:cNvPr>
          <p:cNvSpPr txBox="1">
            <a:spLocks/>
          </p:cNvSpPr>
          <p:nvPr userDrawn="1"/>
        </p:nvSpPr>
        <p:spPr>
          <a:xfrm>
            <a:off x="3142301" y="40437"/>
            <a:ext cx="8899882" cy="325438"/>
          </a:xfrm>
          <a:prstGeom prst="rect">
            <a:avLst/>
          </a:prstGeom>
        </p:spPr>
        <p:txBody>
          <a:bodyPr/>
          <a:lstStyle>
            <a:lvl1pPr marL="0" indent="0" algn="r" defTabSz="457200" rtl="0" eaLnBrk="1" latinLnBrk="0" hangingPunct="1">
              <a:spcBef>
                <a:spcPct val="20000"/>
              </a:spcBef>
              <a:buFontTx/>
              <a:buNone/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indent="0" algn="r" defTabSz="457200" rtl="0" eaLnBrk="1" latinLnBrk="0" hangingPunct="1">
              <a:spcBef>
                <a:spcPct val="20000"/>
              </a:spcBef>
              <a:buFontTx/>
              <a:buNone/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KRYSTAL-1: Adagrasib (MRTX849) KRAS</a:t>
            </a:r>
            <a:r>
              <a:rPr lang="en-US" baseline="30000" dirty="0"/>
              <a:t>G12C</a:t>
            </a:r>
            <a:r>
              <a:rPr lang="en-US" dirty="0"/>
              <a:t> Inhibitor in Active, Untreated CNS Metastases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30A8D-EC42-4EB6-B986-B06C8828F556}"/>
              </a:ext>
            </a:extLst>
          </p:cNvPr>
          <p:cNvSpPr txBox="1">
            <a:spLocks/>
          </p:cNvSpPr>
          <p:nvPr userDrawn="1"/>
        </p:nvSpPr>
        <p:spPr>
          <a:xfrm>
            <a:off x="10122064" y="6515801"/>
            <a:ext cx="1930400" cy="2889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0" i="0" kern="1200">
                <a:solidFill>
                  <a:schemeClr val="tx1">
                    <a:tint val="75000"/>
                  </a:schemeClr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23B4D84-7D0D-054B-A60A-7529A181CF22}" type="slidenum">
              <a:rPr lang="en-US" sz="1000" smtClean="0">
                <a:solidFill>
                  <a:schemeClr val="tx2"/>
                </a:solidFill>
                <a:latin typeface="+mn-lt"/>
                <a:cs typeface="Arial"/>
              </a:rPr>
              <a:pPr algn="r">
                <a:defRPr/>
              </a:pPr>
              <a:t>‹#›</a:t>
            </a:fld>
            <a:r>
              <a:rPr lang="en-US" sz="800">
                <a:solidFill>
                  <a:schemeClr val="tx2"/>
                </a:solidFill>
                <a:latin typeface="+mn-lt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2226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4F2A84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4D4D4D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4D4D4D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4D4D4D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rgbClr val="4D4D4D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rgbClr val="4D4D4D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51EB57-0D33-8347-A26A-9599AF4839C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23000"/>
            <a:ext cx="12192000" cy="635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E7D2D6-7C48-4E81-B298-73268FCAC58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40080" y="365124"/>
            <a:ext cx="10972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BD162-260B-459B-AFCC-55DA16A1361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40080" y="1825625"/>
            <a:ext cx="10972800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08DB3-8625-42CD-B269-7A764B719C7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83564" y="217034"/>
            <a:ext cx="874486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PAGE </a:t>
            </a:r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84D898-A908-4F9B-8BFC-D0A350053FE5}"/>
              </a:ext>
            </a:extLst>
          </p:cNvPr>
          <p:cNvSpPr txBox="1"/>
          <p:nvPr userDrawn="1"/>
        </p:nvSpPr>
        <p:spPr>
          <a:xfrm>
            <a:off x="3441700" y="6400134"/>
            <a:ext cx="69654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b="1" dirty="0">
                <a:solidFill>
                  <a:srgbClr val="002557"/>
                </a:solidFill>
              </a:rPr>
              <a:t>PRESENTED BY:</a:t>
            </a:r>
          </a:p>
        </p:txBody>
      </p:sp>
    </p:spTree>
    <p:extLst>
      <p:ext uri="{BB962C8B-B14F-4D97-AF65-F5344CB8AC3E}">
        <p14:creationId xmlns:p14="http://schemas.microsoft.com/office/powerpoint/2010/main" val="574538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Clr>
          <a:schemeClr val="bg1"/>
        </a:buClr>
        <a:buFont typeface="Arial" panose="020B0604020202020204" pitchFamily="34" charset="0"/>
        <a:buChar char="•"/>
        <a:defRPr lang="en-US" sz="2400" kern="1200" dirty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bg1"/>
        </a:buClr>
        <a:buFont typeface="Wingdings" panose="05000000000000000000" pitchFamily="2" charset="2"/>
        <a:buChar char="§"/>
        <a:defRPr lang="en-US" sz="2400" kern="1200" dirty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bg1"/>
        </a:buClr>
        <a:buFont typeface="Courier New" panose="02070309020205020404" pitchFamily="49" charset="0"/>
        <a:buChar char="o"/>
        <a:defRPr lang="en-US" sz="1800" kern="1200" dirty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lang="en-US" sz="1800" kern="1200" dirty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lang="en-US" sz="1800" kern="1200" dirty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4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5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72.png"/><Relationship Id="rId4" Type="http://schemas.openxmlformats.org/officeDocument/2006/relationships/image" Target="../media/image71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7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76.tiff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5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5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5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5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5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5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5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5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5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1B19953-DEF1-028E-220B-C492A4AD6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6621"/>
            <a:ext cx="12192000" cy="524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59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Results: Kaplan Meier curves of OS by KRAS status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2" y="-61232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63998" y="6465094"/>
            <a:ext cx="1144774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125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854185-4E20-8600-ECF2-2E548F19F6EA}"/>
              </a:ext>
            </a:extLst>
          </p:cNvPr>
          <p:cNvSpPr txBox="1"/>
          <p:nvPr/>
        </p:nvSpPr>
        <p:spPr>
          <a:xfrm flipH="1">
            <a:off x="881061" y="5229647"/>
            <a:ext cx="52149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HR ranged from 1.01- 1.12 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Results: OS by PD-L1 status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2" y="0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63998" y="6465094"/>
            <a:ext cx="1144774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125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Limitations of Analysis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2" y="0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63998" y="6465094"/>
            <a:ext cx="1144774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125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Conclusions &amp; Next Steps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2" y="0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63998" y="6465094"/>
            <a:ext cx="1144774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125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618DF-00A5-44B5-9CC2-1907C5935C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341650"/>
            <a:ext cx="10972800" cy="2223261"/>
          </a:xfrm>
        </p:spPr>
        <p:txBody>
          <a:bodyPr>
            <a:noAutofit/>
          </a:bodyPr>
          <a:lstStyle/>
          <a:p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KRYSTAL-1: Activity and Safety of Adagrasib (MRTX849) in Patients with Advanced/Metastatic Non-Small Cell Lung Cancer Harboring a KRAS</a:t>
            </a:r>
            <a:r>
              <a:rPr lang="en-US" sz="3600" b="1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G12C</a:t>
            </a:r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Mutation 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EFFD1F-9FAA-45ED-BCAD-E5A022DA3E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541900"/>
            <a:ext cx="10972800" cy="1344652"/>
          </a:xfr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Alexander I. Spira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, Gregory J. Riely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, Shirish M. Gadgeel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, Rebecca S. Heist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, Sai-Hong Ignatius Ou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,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Jose M. Pacheco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6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, Melissa L. Johnson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, Joshua K. Sabari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8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, Konstantinos Leventakos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, Edwin Yau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10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,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Lyudmila Bazhenova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11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, Marcelo V. Negrao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12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, Nathan A. Pennell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13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, Jun Zhang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14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, Karen Velastegui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15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,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James G. Christensen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15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, Xiaohong Yan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15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, Kenna Anderes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15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, Richard C. Chao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15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, Pasi A. Jänne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16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56E0D0-8D55-424D-90D3-1B9C50DC9F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80" y="4807892"/>
            <a:ext cx="10972800" cy="594131"/>
          </a:xfrm>
        </p:spPr>
        <p:txBody>
          <a:bodyPr/>
          <a:lstStyle/>
          <a:p>
            <a:r>
              <a:rPr lang="en-US" sz="12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</a:t>
            </a:r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Virginia Cancer Specialists, Fairfax, VA; US Oncology Research, The Woodlands, TX; NEXT Oncology Virginia, Fairfax, VA; </a:t>
            </a:r>
            <a:r>
              <a:rPr lang="en-US" sz="12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</a:t>
            </a:r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Memorial Sloan Kettering Cancer Center, Weill Cornell Medical College, New York, NY; </a:t>
            </a:r>
            <a:r>
              <a:rPr lang="en-US" sz="12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3</a:t>
            </a:r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Henry Ford Cancer Institute, Detroit, MI; </a:t>
            </a:r>
            <a:r>
              <a:rPr lang="en-US" sz="12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4</a:t>
            </a:r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Massachusetts General Hospital, Boston, MA; </a:t>
            </a:r>
            <a:r>
              <a:rPr lang="en-US" sz="12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5</a:t>
            </a:r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University of California, Irvine, Chao Family Comprehensive Cancer Center, Orange, CA; </a:t>
            </a:r>
            <a:r>
              <a:rPr lang="en-US" sz="12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6</a:t>
            </a:r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University of Colorado Anschutz Medical Campus, Aurora, CO; </a:t>
            </a:r>
            <a:r>
              <a:rPr lang="en-US" sz="12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7</a:t>
            </a:r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Sarah Cannon Research Institute Tennessee Oncology, Nashville, TN; </a:t>
            </a:r>
            <a:r>
              <a:rPr lang="en-US" sz="12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8</a:t>
            </a:r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Perlmutter Cancer Center, New York University Langone Health, New York, NY; </a:t>
            </a:r>
            <a:r>
              <a:rPr lang="en-US" sz="12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9</a:t>
            </a:r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Mayo Clinic, Rochester, MN; </a:t>
            </a:r>
            <a:r>
              <a:rPr lang="en-US" sz="12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10</a:t>
            </a:r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Roswell Park Comprehensive Cancer Center, Buffalo, NY; </a:t>
            </a:r>
            <a:r>
              <a:rPr lang="en-US" sz="12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11</a:t>
            </a:r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UC San Diego </a:t>
            </a:r>
            <a:r>
              <a:rPr lang="en-US" sz="1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Moores</a:t>
            </a:r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Cancer Center, La Jolla, CA; </a:t>
            </a:r>
            <a:r>
              <a:rPr lang="en-US" sz="12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12</a:t>
            </a:r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MD Anderson Cancer Center, Houston, TX; </a:t>
            </a:r>
            <a:r>
              <a:rPr lang="en-US" sz="12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13</a:t>
            </a:r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Cleveland Clinic, Cleveland, OH; </a:t>
            </a:r>
            <a:r>
              <a:rPr lang="en-US" sz="12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14</a:t>
            </a:r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University of Kansas Medical Center, Kansas City, KS;</a:t>
            </a:r>
            <a:r>
              <a:rPr lang="en-US" sz="12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15</a:t>
            </a:r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Mirati Therapeutics, Inc., San Diego, CA; </a:t>
            </a:r>
            <a:r>
              <a:rPr lang="en-US" sz="12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16</a:t>
            </a:r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Dana-Farber Cancer Institute, Boston, MA</a:t>
            </a:r>
            <a:endParaRPr lang="en-US" sz="12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25D2D4-0A6C-41CB-B909-8E42F316E8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Dr Alexander I. Spira</a:t>
            </a:r>
          </a:p>
        </p:txBody>
      </p:sp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78ADC373-287C-49D0-92D0-4AE9B3CE4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929" y="199177"/>
            <a:ext cx="1285200" cy="128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11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ontent Placeholder 8">
            <a:extLst>
              <a:ext uri="{FF2B5EF4-FFF2-40B4-BE49-F238E27FC236}">
                <a16:creationId xmlns:a16="http://schemas.microsoft.com/office/drawing/2014/main" id="{3F02C0C4-7803-49E8-9CE9-80306C10E6D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24594" y="1997025"/>
            <a:ext cx="6725582" cy="3600986"/>
          </a:xfr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Adagrasib, a covalent inhibitor of KRAS</a:t>
            </a:r>
            <a:r>
              <a:rPr lang="en-US" sz="1600" baseline="300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G12C</a:t>
            </a:r>
            <a:r>
              <a:rPr lang="en-US" sz="16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, w</a:t>
            </a:r>
            <a:r>
              <a:rPr lang="en-US" sz="1600" dirty="0">
                <a:latin typeface="+mn-lt"/>
                <a:ea typeface="Times New Roman" panose="02020603050405020304" pitchFamily="18" charset="0"/>
              </a:rPr>
              <a:t>as optimized for desired properties of a KRAS</a:t>
            </a:r>
            <a:r>
              <a:rPr lang="en-US" sz="1600" baseline="30000" dirty="0">
                <a:latin typeface="+mn-lt"/>
                <a:ea typeface="Times New Roman" panose="02020603050405020304" pitchFamily="18" charset="0"/>
              </a:rPr>
              <a:t>G12C</a:t>
            </a:r>
            <a:r>
              <a:rPr lang="en-US" sz="1600" dirty="0">
                <a:latin typeface="+mn-lt"/>
                <a:ea typeface="Times New Roman" panose="02020603050405020304" pitchFamily="18" charset="0"/>
              </a:rPr>
              <a:t> inhibitor, including a long half-life (23 hours), dose-dependent PK and </a:t>
            </a:r>
            <a:r>
              <a:rPr lang="en-US" sz="16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CNS</a:t>
            </a:r>
            <a:r>
              <a:rPr lang="en-US" sz="16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>
                <a:latin typeface="+mn-lt"/>
                <a:ea typeface="Times New Roman" panose="02020603050405020304" pitchFamily="18" charset="0"/>
              </a:rPr>
              <a:t>penetration</a:t>
            </a:r>
            <a:r>
              <a:rPr lang="en-US" sz="1600" baseline="30000" dirty="0">
                <a:latin typeface="+mn-lt"/>
                <a:ea typeface="Times New Roman" panose="02020603050405020304" pitchFamily="18" charset="0"/>
              </a:rPr>
              <a:t>4,5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sz="1600" dirty="0">
                <a:latin typeface="+mn-lt"/>
                <a:ea typeface="Times New Roman" panose="02020603050405020304" pitchFamily="18" charset="0"/>
              </a:rPr>
              <a:t>In the FIH Phase 1/1b trial of adagrasib in patients with KRAS</a:t>
            </a:r>
            <a:r>
              <a:rPr lang="en-GB" sz="1600" baseline="30000" dirty="0">
                <a:latin typeface="+mn-lt"/>
                <a:ea typeface="Times New Roman" panose="02020603050405020304" pitchFamily="18" charset="0"/>
              </a:rPr>
              <a:t>G12C-</a:t>
            </a:r>
            <a:r>
              <a:rPr lang="en-GB" sz="1600" dirty="0">
                <a:latin typeface="+mn-lt"/>
                <a:ea typeface="Times New Roman" panose="02020603050405020304" pitchFamily="18" charset="0"/>
              </a:rPr>
              <a:t>mutated NSCLC (n=15), the ORR was 53.3%, median DOR was </a:t>
            </a:r>
            <a:br>
              <a:rPr lang="en-GB" sz="1600" dirty="0">
                <a:latin typeface="+mn-lt"/>
                <a:ea typeface="Times New Roman" panose="02020603050405020304" pitchFamily="18" charset="0"/>
              </a:rPr>
            </a:br>
            <a:r>
              <a:rPr lang="en-GB" sz="1600" dirty="0">
                <a:latin typeface="+mn-lt"/>
                <a:ea typeface="Times New Roman" panose="02020603050405020304" pitchFamily="18" charset="0"/>
              </a:rPr>
              <a:t>16.4 months, and median PFS was 11.1 months</a:t>
            </a:r>
            <a:r>
              <a:rPr lang="en-GB" sz="1600" baseline="30000" dirty="0">
                <a:latin typeface="+mn-lt"/>
                <a:ea typeface="Times New Roman" panose="02020603050405020304" pitchFamily="18" charset="0"/>
              </a:rPr>
              <a:t>6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dirty="0">
                <a:latin typeface="+mn-lt"/>
                <a:cs typeface="+mn-cs"/>
              </a:rPr>
              <a:t>Adagrasib demonstrated CNS penetration and CNS tumor regressions in preclinical models.</a:t>
            </a:r>
            <a:r>
              <a:rPr lang="en-US" sz="1600" baseline="30000" dirty="0">
                <a:latin typeface="+mn-lt"/>
                <a:cs typeface="+mn-cs"/>
              </a:rPr>
              <a:t>7 </a:t>
            </a:r>
            <a:r>
              <a:rPr lang="en-US" sz="1600" dirty="0">
                <a:latin typeface="+mn-lt"/>
                <a:cs typeface="+mn-cs"/>
              </a:rPr>
              <a:t>In a 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+mn-cs"/>
              </a:rPr>
              <a:t>preliminary analysis in a Phase 1b cohort evaluating adagrasib in patients with NSCLC and active, untreated CNS metastases (n=2)</a:t>
            </a:r>
            <a:r>
              <a: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r>
              <a:rPr kumimoji="0" lang="en-US" sz="1600" b="0" i="0" u="none" strike="noStrike" kern="1200" cap="none" spc="0" normalizeH="0" baseline="3000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+mn-lt"/>
              </a:rPr>
              <a:t>Mean </a:t>
            </a:r>
            <a:r>
              <a:rPr lang="en-US" sz="1400" dirty="0" err="1">
                <a:latin typeface="+mn-lt"/>
              </a:rPr>
              <a:t>K</a:t>
            </a:r>
            <a:r>
              <a:rPr lang="en-US" sz="1400" baseline="-25000" dirty="0" err="1">
                <a:latin typeface="+mn-lt"/>
              </a:rPr>
              <a:t>p,uu</a:t>
            </a:r>
            <a:r>
              <a:rPr lang="en-US" sz="1400" dirty="0">
                <a:latin typeface="+mn-lt"/>
              </a:rPr>
              <a:t> value was 0.47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latin typeface="+mn-lt"/>
                <a:cs typeface="+mn-cs"/>
              </a:rPr>
              <a:t>Regression of CNS metastases was </a:t>
            </a:r>
            <a:r>
              <a:rPr kumimoji="0" lang="en-US" sz="1400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observed in both patients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8EBD666-0F51-4365-9B89-097F900539E6}"/>
              </a:ext>
            </a:extLst>
          </p:cNvPr>
          <p:cNvSpPr/>
          <p:nvPr/>
        </p:nvSpPr>
        <p:spPr>
          <a:xfrm>
            <a:off x="8061956" y="3852813"/>
            <a:ext cx="25884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Adagrasib (100 mg/kg BID)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18D0F60-4133-46B0-B821-927B127F1DA8}"/>
              </a:ext>
            </a:extLst>
          </p:cNvPr>
          <p:cNvSpPr/>
          <p:nvPr/>
        </p:nvSpPr>
        <p:spPr>
          <a:xfrm>
            <a:off x="9017197" y="2468398"/>
            <a:ext cx="6779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Vehicle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1DCE6DE5-F3AE-4408-92F7-AFA0DD5A7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0805" y="2755263"/>
            <a:ext cx="4490726" cy="100955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FA41BAF-630A-470B-810E-209F42A2A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805" y="4122358"/>
            <a:ext cx="4490726" cy="1002496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23882261-8E97-4EEC-A7B0-E7003B90B9EB}"/>
              </a:ext>
            </a:extLst>
          </p:cNvPr>
          <p:cNvSpPr txBox="1"/>
          <p:nvPr/>
        </p:nvSpPr>
        <p:spPr>
          <a:xfrm>
            <a:off x="7287984" y="2755263"/>
            <a:ext cx="617766" cy="190240"/>
          </a:xfrm>
          <a:prstGeom prst="rect">
            <a:avLst/>
          </a:prstGeom>
          <a:solidFill>
            <a:srgbClr val="101011"/>
          </a:solidFill>
        </p:spPr>
        <p:txBody>
          <a:bodyPr wrap="square" tIns="3600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3F3F3">
                    <a:lumMod val="9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D13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5D18127-F3B5-41D2-BFCA-46DC600FF424}"/>
              </a:ext>
            </a:extLst>
          </p:cNvPr>
          <p:cNvSpPr txBox="1"/>
          <p:nvPr/>
        </p:nvSpPr>
        <p:spPr>
          <a:xfrm>
            <a:off x="8021090" y="2755263"/>
            <a:ext cx="713565" cy="190240"/>
          </a:xfrm>
          <a:prstGeom prst="rect">
            <a:avLst/>
          </a:prstGeom>
          <a:solidFill>
            <a:srgbClr val="101011"/>
          </a:solidFill>
        </p:spPr>
        <p:txBody>
          <a:bodyPr wrap="square" tIns="3600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3F3F3">
                    <a:lumMod val="9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D18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6C088AC-E9BC-4BAD-B7A6-8A5C9BD83727}"/>
              </a:ext>
            </a:extLst>
          </p:cNvPr>
          <p:cNvSpPr txBox="1"/>
          <p:nvPr/>
        </p:nvSpPr>
        <p:spPr>
          <a:xfrm>
            <a:off x="8849995" y="2755263"/>
            <a:ext cx="782288" cy="190240"/>
          </a:xfrm>
          <a:prstGeom prst="rect">
            <a:avLst/>
          </a:prstGeom>
          <a:solidFill>
            <a:srgbClr val="101011"/>
          </a:solidFill>
        </p:spPr>
        <p:txBody>
          <a:bodyPr wrap="square" tIns="3600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3F3F3">
                    <a:lumMod val="9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D21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E86FDE4-F25F-4BE3-B1EE-295B8B245B5D}"/>
              </a:ext>
            </a:extLst>
          </p:cNvPr>
          <p:cNvSpPr txBox="1"/>
          <p:nvPr/>
        </p:nvSpPr>
        <p:spPr>
          <a:xfrm>
            <a:off x="9747623" y="2755263"/>
            <a:ext cx="782287" cy="190240"/>
          </a:xfrm>
          <a:prstGeom prst="rect">
            <a:avLst/>
          </a:prstGeom>
          <a:solidFill>
            <a:srgbClr val="101011"/>
          </a:solidFill>
        </p:spPr>
        <p:txBody>
          <a:bodyPr wrap="square" tIns="3600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3F3F3">
                    <a:lumMod val="9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D25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8E8B161-3057-4CAB-8D26-DD998FD7C68C}"/>
              </a:ext>
            </a:extLst>
          </p:cNvPr>
          <p:cNvSpPr txBox="1"/>
          <p:nvPr/>
        </p:nvSpPr>
        <p:spPr>
          <a:xfrm>
            <a:off x="10645249" y="2755263"/>
            <a:ext cx="702990" cy="190240"/>
          </a:xfrm>
          <a:prstGeom prst="rect">
            <a:avLst/>
          </a:prstGeom>
          <a:solidFill>
            <a:srgbClr val="101011"/>
          </a:solidFill>
        </p:spPr>
        <p:txBody>
          <a:bodyPr wrap="square" tIns="3600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3F3F3">
                    <a:lumMod val="9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D34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1473209-B114-46F6-9150-4822D0FEAE4A}"/>
              </a:ext>
            </a:extLst>
          </p:cNvPr>
          <p:cNvSpPr/>
          <p:nvPr/>
        </p:nvSpPr>
        <p:spPr>
          <a:xfrm>
            <a:off x="7347445" y="2214454"/>
            <a:ext cx="40174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AA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LU99Luc KRAS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9AA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G12C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AA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Brain Metastases Model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9AA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AA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sp>
        <p:nvSpPr>
          <p:cNvPr id="63" name="Content Placeholder 8">
            <a:extLst>
              <a:ext uri="{FF2B5EF4-FFF2-40B4-BE49-F238E27FC236}">
                <a16:creationId xmlns:a16="http://schemas.microsoft.com/office/drawing/2014/main" id="{179823B6-5C17-4032-9986-9102E6CC2D06}"/>
              </a:ext>
            </a:extLst>
          </p:cNvPr>
          <p:cNvSpPr txBox="1">
            <a:spLocks/>
          </p:cNvSpPr>
          <p:nvPr/>
        </p:nvSpPr>
        <p:spPr>
          <a:xfrm>
            <a:off x="324594" y="5534393"/>
            <a:ext cx="11542811" cy="601186"/>
          </a:xfrm>
          <a:prstGeom prst="rect">
            <a:avLst/>
          </a:prstGeom>
        </p:spPr>
        <p:txBody>
          <a:bodyPr vert="horz">
            <a:spAutoFit/>
          </a:bodyPr>
          <a:lstStyle>
            <a:lvl1pPr marL="292100" indent="-292100" algn="l" defTabSz="4572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Arial"/>
              <a:buChar char="–"/>
              <a:defRPr sz="1600" kern="120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400" kern="120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Arial"/>
              <a:buChar char="–"/>
              <a:defRPr sz="1200" kern="120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100" marR="0" lvl="0" indent="-2921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4F2A8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Clinical activity with adagrasib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has been shown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in patients with various KRAS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G12C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-mutated solid tumors, including NSCLC, CRC, PDAC, ovarian and endometrial cancers, and other GI cancers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5,8–10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panose="020B0604020202020204"/>
              <a:ea typeface="Times New Roman" panose="02020603050405020304" pitchFamily="18" charset="0"/>
              <a:cs typeface="Arial"/>
            </a:endParaRPr>
          </a:p>
        </p:txBody>
      </p:sp>
      <p:sp>
        <p:nvSpPr>
          <p:cNvPr id="64" name="Content Placeholder 8">
            <a:extLst>
              <a:ext uri="{FF2B5EF4-FFF2-40B4-BE49-F238E27FC236}">
                <a16:creationId xmlns:a16="http://schemas.microsoft.com/office/drawing/2014/main" id="{E5D0223E-3542-4E1B-A2FA-C5C27DAE6E41}"/>
              </a:ext>
            </a:extLst>
          </p:cNvPr>
          <p:cNvSpPr txBox="1">
            <a:spLocks/>
          </p:cNvSpPr>
          <p:nvPr/>
        </p:nvSpPr>
        <p:spPr>
          <a:xfrm>
            <a:off x="324594" y="1216041"/>
            <a:ext cx="11535121" cy="656590"/>
          </a:xfrm>
          <a:prstGeom prst="rect">
            <a:avLst/>
          </a:prstGeom>
        </p:spPr>
        <p:txBody>
          <a:bodyPr vert="horz">
            <a:spAutoFit/>
          </a:bodyPr>
          <a:lstStyle>
            <a:lvl1pPr marL="292100" indent="-292100" algn="l" defTabSz="4572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Arial"/>
              <a:buChar char="–"/>
              <a:defRPr sz="1600" kern="120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400" kern="120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Arial"/>
              <a:buChar char="–"/>
              <a:defRPr sz="1200" kern="120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100" marR="0" lvl="0" indent="-2921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4F2A8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Arial"/>
              </a:rPr>
              <a:t>KRAS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Arial"/>
              </a:rPr>
              <a:t>G12C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Arial"/>
              </a:rPr>
              <a:t> mutations act as oncogenic drivers and occur in ~14% of patients with NSCLC (adenocarcinoma)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Arial"/>
              </a:rPr>
              <a:t>1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>
                <a:srgbClr val="4F2A84"/>
              </a:buClr>
              <a:buSzTx/>
              <a:buFont typeface="Arial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Arial"/>
              </a:rPr>
              <a:t>Approximately 27–42% of patients with KRAS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Arial"/>
              </a:rPr>
              <a:t>G12C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Arial"/>
              </a:rPr>
              <a:t>-mutated NSCLC have CNS metastases at diagnosis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Arial"/>
              </a:rPr>
              <a:t>2,3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panose="020B0604020202020204"/>
              <a:ea typeface="Times New Roman" panose="02020603050405020304" pitchFamily="18" charset="0"/>
              <a:cs typeface="Arial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407E50E-DE62-4FCC-8D2F-62E366FB5656}"/>
              </a:ext>
            </a:extLst>
          </p:cNvPr>
          <p:cNvGrpSpPr/>
          <p:nvPr/>
        </p:nvGrpSpPr>
        <p:grpSpPr>
          <a:xfrm>
            <a:off x="7287984" y="4122358"/>
            <a:ext cx="4060255" cy="190240"/>
            <a:chOff x="7440384" y="2660013"/>
            <a:chExt cx="4060255" cy="190240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3C1BA78-8E68-44CD-B399-FD6715AF700B}"/>
                </a:ext>
              </a:extLst>
            </p:cNvPr>
            <p:cNvSpPr txBox="1"/>
            <p:nvPr/>
          </p:nvSpPr>
          <p:spPr>
            <a:xfrm>
              <a:off x="7440384" y="2660013"/>
              <a:ext cx="617766" cy="190240"/>
            </a:xfrm>
            <a:prstGeom prst="rect">
              <a:avLst/>
            </a:prstGeom>
            <a:solidFill>
              <a:srgbClr val="101011"/>
            </a:solidFill>
          </p:spPr>
          <p:txBody>
            <a:bodyPr wrap="square" tIns="3600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3F3F3">
                      <a:lumMod val="9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D13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F0DC6E7-F89D-4ECB-9F55-61AFDFFBE2BD}"/>
                </a:ext>
              </a:extLst>
            </p:cNvPr>
            <p:cNvSpPr txBox="1"/>
            <p:nvPr/>
          </p:nvSpPr>
          <p:spPr>
            <a:xfrm>
              <a:off x="8173490" y="2660013"/>
              <a:ext cx="713565" cy="190240"/>
            </a:xfrm>
            <a:prstGeom prst="rect">
              <a:avLst/>
            </a:prstGeom>
            <a:solidFill>
              <a:srgbClr val="101011"/>
            </a:solidFill>
          </p:spPr>
          <p:txBody>
            <a:bodyPr wrap="square" tIns="3600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3F3F3">
                      <a:lumMod val="9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D18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00E216D-4882-4595-851D-9A9B3E11D4B3}"/>
                </a:ext>
              </a:extLst>
            </p:cNvPr>
            <p:cNvSpPr txBox="1"/>
            <p:nvPr/>
          </p:nvSpPr>
          <p:spPr>
            <a:xfrm>
              <a:off x="9002395" y="2660013"/>
              <a:ext cx="782288" cy="190240"/>
            </a:xfrm>
            <a:prstGeom prst="rect">
              <a:avLst/>
            </a:prstGeom>
            <a:solidFill>
              <a:srgbClr val="101011"/>
            </a:solidFill>
          </p:spPr>
          <p:txBody>
            <a:bodyPr wrap="square" tIns="3600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3F3F3">
                      <a:lumMod val="9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D21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AD749FE-0CE8-4D8E-8134-FCEA9BCF3D36}"/>
                </a:ext>
              </a:extLst>
            </p:cNvPr>
            <p:cNvSpPr txBox="1"/>
            <p:nvPr/>
          </p:nvSpPr>
          <p:spPr>
            <a:xfrm>
              <a:off x="9900023" y="2660013"/>
              <a:ext cx="782287" cy="190240"/>
            </a:xfrm>
            <a:prstGeom prst="rect">
              <a:avLst/>
            </a:prstGeom>
            <a:solidFill>
              <a:srgbClr val="101011"/>
            </a:solidFill>
          </p:spPr>
          <p:txBody>
            <a:bodyPr wrap="square" tIns="3600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3F3F3">
                      <a:lumMod val="9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D25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112D908-1EF0-4565-9C95-3C568822D5BC}"/>
                </a:ext>
              </a:extLst>
            </p:cNvPr>
            <p:cNvSpPr txBox="1"/>
            <p:nvPr/>
          </p:nvSpPr>
          <p:spPr>
            <a:xfrm>
              <a:off x="10797649" y="2660013"/>
              <a:ext cx="702990" cy="190240"/>
            </a:xfrm>
            <a:prstGeom prst="rect">
              <a:avLst/>
            </a:prstGeom>
            <a:solidFill>
              <a:srgbClr val="101011"/>
            </a:solidFill>
          </p:spPr>
          <p:txBody>
            <a:bodyPr wrap="square" tIns="3600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3F3F3">
                      <a:lumMod val="9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D34</a:t>
              </a:r>
            </a:p>
          </p:txBody>
        </p:sp>
      </p:grpSp>
      <p:sp>
        <p:nvSpPr>
          <p:cNvPr id="71" name="Title 3">
            <a:extLst>
              <a:ext uri="{FF2B5EF4-FFF2-40B4-BE49-F238E27FC236}">
                <a16:creationId xmlns:a16="http://schemas.microsoft.com/office/drawing/2014/main" id="{FC257E38-59FC-4372-9359-A46F2EC2A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594" y="179432"/>
            <a:ext cx="11537205" cy="1143000"/>
          </a:xfrm>
        </p:spPr>
        <p:txBody>
          <a:bodyPr/>
          <a:lstStyle/>
          <a:p>
            <a:r>
              <a:rPr lang="en-US" dirty="0"/>
              <a:t>Adagrasib (MRTX849) is a Differentiated KRAS</a:t>
            </a:r>
            <a:r>
              <a:rPr lang="en-US" baseline="30000" dirty="0"/>
              <a:t>G12C </a:t>
            </a:r>
            <a:r>
              <a:rPr lang="en-US" dirty="0"/>
              <a:t>Inhibitor</a:t>
            </a:r>
          </a:p>
        </p:txBody>
      </p:sp>
    </p:spTree>
    <p:extLst>
      <p:ext uri="{BB962C8B-B14F-4D97-AF65-F5344CB8AC3E}">
        <p14:creationId xmlns:p14="http://schemas.microsoft.com/office/powerpoint/2010/main" val="1266806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D1354-AD54-4E88-88A1-DECF69FA5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Demographics and Baseline Characteristics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B7A8D7-1394-4146-A7C9-18BD66639F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GB" baseline="30000" dirty="0" err="1"/>
              <a:t>a</a:t>
            </a:r>
            <a:r>
              <a:rPr lang="en-GB" dirty="0" err="1"/>
              <a:t>Among</a:t>
            </a:r>
            <a:r>
              <a:rPr lang="en-GB" dirty="0"/>
              <a:t> the enrolled patients, 113 (97%) had adenocarcinoma and 3 (3%) had squamous histology; 103 patients (89%) had metastatic disease and 13 (11%) had locally advanced disease; </a:t>
            </a:r>
            <a:r>
              <a:rPr lang="en-GB" baseline="30000" dirty="0" err="1"/>
              <a:t>b</a:t>
            </a:r>
            <a:r>
              <a:rPr lang="en-GB" dirty="0" err="1"/>
              <a:t>Missing</a:t>
            </a:r>
            <a:r>
              <a:rPr lang="en-GB" dirty="0"/>
              <a:t>, n=</a:t>
            </a:r>
            <a:r>
              <a:rPr lang="en-GB" dirty="0">
                <a:solidFill>
                  <a:schemeClr val="tx1"/>
                </a:solidFill>
              </a:rPr>
              <a:t>1; </a:t>
            </a:r>
            <a:r>
              <a:rPr lang="en-GB" baseline="30000" dirty="0">
                <a:solidFill>
                  <a:schemeClr val="tx1"/>
                </a:solidFill>
              </a:rPr>
              <a:t>c</a:t>
            </a:r>
            <a:r>
              <a:rPr lang="en-GB" dirty="0">
                <a:solidFill>
                  <a:schemeClr val="tx1"/>
                </a:solidFill>
              </a:rPr>
              <a:t>78 patients (67%) had received checkpoint inhibitor therapy as their immediate prior line of therapy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D88C119-157F-4004-99F9-DE6777C435B0}"/>
              </a:ext>
            </a:extLst>
          </p:cNvPr>
          <p:cNvGraphicFramePr>
            <a:graphicFrameLocks noGrp="1"/>
          </p:cNvGraphicFramePr>
          <p:nvPr/>
        </p:nvGraphicFramePr>
        <p:xfrm>
          <a:off x="1512301" y="1026276"/>
          <a:ext cx="8936624" cy="5303520"/>
        </p:xfrm>
        <a:graphic>
          <a:graphicData uri="http://schemas.openxmlformats.org/drawingml/2006/table">
            <a:tbl>
              <a:tblPr/>
              <a:tblGrid>
                <a:gridCol w="5969245">
                  <a:extLst>
                    <a:ext uri="{9D8B030D-6E8A-4147-A177-3AD203B41FA5}">
                      <a16:colId xmlns:a16="http://schemas.microsoft.com/office/drawing/2014/main" val="1526651505"/>
                    </a:ext>
                  </a:extLst>
                </a:gridCol>
                <a:gridCol w="2967379">
                  <a:extLst>
                    <a:ext uri="{9D8B030D-6E8A-4147-A177-3AD203B41FA5}">
                      <a16:colId xmlns:a16="http://schemas.microsoft.com/office/drawing/2014/main" val="3654354227"/>
                    </a:ext>
                  </a:extLst>
                </a:gridCol>
              </a:tblGrid>
              <a:tr h="29296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kern="1200" baseline="300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2A8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Adagrasib Monotherapy (N=116)</a:t>
                      </a:r>
                      <a:r>
                        <a:rPr lang="en-US" sz="1400" b="1" kern="1200" baseline="300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2A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474412"/>
                  </a:ext>
                </a:extLst>
              </a:tr>
              <a:tr h="23437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400"/>
                        </a:spcAft>
                      </a:pPr>
                      <a:r>
                        <a:rPr lang="en-US" sz="13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Median age (range), years</a:t>
                      </a:r>
                      <a:endParaRPr lang="en-GB" sz="13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400"/>
                        </a:spcAft>
                      </a:pPr>
                      <a:r>
                        <a:rPr lang="en-US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 (25–89)</a:t>
                      </a:r>
                      <a:endParaRPr lang="en-GB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938637"/>
                  </a:ext>
                </a:extLst>
              </a:tr>
              <a:tr h="23437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400"/>
                        </a:spcAft>
                      </a:pPr>
                      <a:r>
                        <a:rPr lang="en-US" sz="13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Female sex, n (%)</a:t>
                      </a:r>
                      <a:endParaRPr lang="en-GB" sz="13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400"/>
                        </a:spcAft>
                      </a:pPr>
                      <a:r>
                        <a:rPr lang="en-US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 (56%)</a:t>
                      </a:r>
                      <a:endParaRPr lang="en-GB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8059758"/>
                  </a:ext>
                </a:extLst>
              </a:tr>
              <a:tr h="820296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400"/>
                        </a:spcAft>
                      </a:pPr>
                      <a:r>
                        <a:rPr lang="en-GB" sz="13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Race, n (%)</a:t>
                      </a:r>
                    </a:p>
                    <a:p>
                      <a:pPr marL="180000">
                        <a:lnSpc>
                          <a:spcPts val="1200"/>
                        </a:lnSpc>
                        <a:spcAft>
                          <a:spcPts val="400"/>
                        </a:spcAft>
                      </a:pPr>
                      <a:r>
                        <a:rPr lang="en-GB" sz="13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White</a:t>
                      </a:r>
                    </a:p>
                    <a:p>
                      <a:pPr marL="180000">
                        <a:lnSpc>
                          <a:spcPts val="1200"/>
                        </a:lnSpc>
                        <a:spcAft>
                          <a:spcPts val="400"/>
                        </a:spcAft>
                      </a:pPr>
                      <a:r>
                        <a:rPr lang="en-GB" sz="13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 or African American</a:t>
                      </a:r>
                    </a:p>
                    <a:p>
                      <a:pPr marL="180000">
                        <a:lnSpc>
                          <a:spcPts val="1200"/>
                        </a:lnSpc>
                        <a:spcAft>
                          <a:spcPts val="400"/>
                        </a:spcAft>
                      </a:pPr>
                      <a:r>
                        <a:rPr lang="en-GB" sz="13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Asian / Other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400"/>
                        </a:spcAft>
                      </a:pPr>
                      <a:endParaRPr lang="en-GB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400"/>
                        </a:spcAft>
                      </a:pPr>
                      <a:r>
                        <a:rPr lang="en-GB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 (84%)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400"/>
                        </a:spcAft>
                      </a:pPr>
                      <a:r>
                        <a:rPr lang="en-GB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(8%)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400"/>
                        </a:spcAft>
                      </a:pPr>
                      <a:r>
                        <a:rPr lang="en-GB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(4%) / 5 (4%)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7740209"/>
                  </a:ext>
                </a:extLst>
              </a:tr>
              <a:tr h="429679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400"/>
                        </a:spcAft>
                      </a:pPr>
                      <a:r>
                        <a:rPr lang="en-US" sz="13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ECOG PS, n (%)</a:t>
                      </a:r>
                      <a:r>
                        <a:rPr lang="en-US" sz="1300" b="1" baseline="30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GB" sz="13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9705">
                        <a:lnSpc>
                          <a:spcPts val="1200"/>
                        </a:lnSpc>
                        <a:spcAft>
                          <a:spcPts val="400"/>
                        </a:spcAft>
                      </a:pPr>
                      <a:r>
                        <a:rPr lang="en-US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 / 1 </a:t>
                      </a:r>
                      <a:endParaRPr lang="en-GB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400"/>
                        </a:spcAft>
                      </a:pPr>
                      <a:r>
                        <a:rPr lang="en-US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(16%) / 97 (84%)</a:t>
                      </a:r>
                      <a:endParaRPr lang="en-GB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3116602"/>
                  </a:ext>
                </a:extLst>
              </a:tr>
              <a:tr h="624987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400"/>
                        </a:spcAft>
                      </a:pPr>
                      <a:r>
                        <a:rPr lang="en-US" sz="13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Smoking history, n (%)</a:t>
                      </a:r>
                      <a:endParaRPr lang="en-GB" sz="13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9705">
                        <a:lnSpc>
                          <a:spcPts val="1200"/>
                        </a:lnSpc>
                        <a:spcAft>
                          <a:spcPts val="400"/>
                        </a:spcAft>
                      </a:pPr>
                      <a:r>
                        <a:rPr lang="en-US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Never smoker </a:t>
                      </a:r>
                    </a:p>
                    <a:p>
                      <a:pPr marL="179705">
                        <a:lnSpc>
                          <a:spcPts val="1200"/>
                        </a:lnSpc>
                        <a:spcAft>
                          <a:spcPts val="400"/>
                        </a:spcAft>
                      </a:pPr>
                      <a:r>
                        <a:rPr lang="en-US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Current smoker / former smoker</a:t>
                      </a:r>
                      <a:endParaRPr lang="en-GB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400"/>
                        </a:spcAft>
                      </a:pPr>
                      <a:r>
                        <a:rPr lang="en-US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400"/>
                        </a:spcAft>
                      </a:pPr>
                      <a:r>
                        <a:rPr lang="en-US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(4%) 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400"/>
                        </a:spcAft>
                      </a:pPr>
                      <a:r>
                        <a:rPr lang="en-US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(10%) / 100 (86%)</a:t>
                      </a:r>
                      <a:endParaRPr lang="en-GB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9848113"/>
                  </a:ext>
                </a:extLst>
              </a:tr>
              <a:tr h="820296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400"/>
                        </a:spcAft>
                      </a:pPr>
                      <a:r>
                        <a:rPr lang="en-US" sz="13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Prior lines of systemic therapy, n (%)</a:t>
                      </a:r>
                      <a:endParaRPr lang="en-GB" sz="13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9705">
                        <a:lnSpc>
                          <a:spcPts val="1200"/>
                        </a:lnSpc>
                        <a:spcAft>
                          <a:spcPts val="400"/>
                        </a:spcAft>
                      </a:pPr>
                      <a:r>
                        <a:rPr lang="en-US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179705">
                        <a:lnSpc>
                          <a:spcPts val="1200"/>
                        </a:lnSpc>
                        <a:spcAft>
                          <a:spcPts val="400"/>
                        </a:spcAft>
                      </a:pPr>
                      <a:r>
                        <a:rPr lang="en-US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  <a:p>
                      <a:pPr marL="179705">
                        <a:lnSpc>
                          <a:spcPts val="1200"/>
                        </a:lnSpc>
                        <a:spcAft>
                          <a:spcPts val="400"/>
                        </a:spcAft>
                      </a:pPr>
                      <a:r>
                        <a:rPr lang="en-US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3+</a:t>
                      </a:r>
                      <a:endParaRPr lang="en-GB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400"/>
                        </a:spcAft>
                      </a:pP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400"/>
                        </a:spcAft>
                      </a:pPr>
                      <a:r>
                        <a:rPr lang="en-US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 (43%)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400"/>
                        </a:spcAft>
                      </a:pPr>
                      <a:r>
                        <a:rPr lang="en-US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 (35%)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400"/>
                        </a:spcAft>
                      </a:pPr>
                      <a:r>
                        <a:rPr lang="en-US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 (22%)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8726742"/>
                  </a:ext>
                </a:extLst>
              </a:tr>
              <a:tr h="624987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400"/>
                        </a:spcAft>
                      </a:pPr>
                      <a:r>
                        <a:rPr lang="en-US" sz="13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Prior platinum-based therapy and/or checkpoint inhibitor therapy, n (%)</a:t>
                      </a:r>
                      <a:r>
                        <a:rPr lang="en-US" sz="1300" b="1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GB" sz="1300" b="1" baseline="30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9705">
                        <a:lnSpc>
                          <a:spcPts val="1200"/>
                        </a:lnSpc>
                        <a:spcAft>
                          <a:spcPts val="400"/>
                        </a:spcAft>
                      </a:pPr>
                      <a:r>
                        <a:rPr lang="en-US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Received prior platinum-based therapy only</a:t>
                      </a:r>
                      <a:endParaRPr lang="en-GB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9705">
                        <a:lnSpc>
                          <a:spcPts val="1200"/>
                        </a:lnSpc>
                        <a:spcAft>
                          <a:spcPts val="400"/>
                        </a:spcAft>
                      </a:pPr>
                      <a:r>
                        <a:rPr lang="en-US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Received both </a:t>
                      </a:r>
                      <a:endParaRPr lang="en-GB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400"/>
                        </a:spcAft>
                      </a:pPr>
                      <a:r>
                        <a:rPr lang="en-US" sz="1300" dirty="0">
                          <a:effectLst/>
                          <a:highlight>
                            <a:srgbClr val="FFFF00"/>
                          </a:highligh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400"/>
                        </a:spcAft>
                      </a:pPr>
                      <a:r>
                        <a:rPr lang="en-US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(2%)</a:t>
                      </a:r>
                      <a:endParaRPr lang="en-GB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400"/>
                        </a:spcAft>
                      </a:pPr>
                      <a:r>
                        <a:rPr lang="en-US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114 (98%)</a:t>
                      </a:r>
                      <a:endParaRPr lang="en-GB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6027171"/>
                  </a:ext>
                </a:extLst>
              </a:tr>
              <a:tr h="1015604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400"/>
                        </a:spcAft>
                      </a:pPr>
                      <a:r>
                        <a:rPr lang="en-US" sz="13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Baseline metastases, n (%)</a:t>
                      </a:r>
                      <a:endParaRPr lang="en-US" sz="1300" baseline="300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9705">
                        <a:lnSpc>
                          <a:spcPts val="1200"/>
                        </a:lnSpc>
                        <a:spcAft>
                          <a:spcPts val="400"/>
                        </a:spcAft>
                      </a:pPr>
                      <a:r>
                        <a:rPr lang="en-US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Bone</a:t>
                      </a:r>
                    </a:p>
                    <a:p>
                      <a:pPr marL="179705">
                        <a:lnSpc>
                          <a:spcPts val="1200"/>
                        </a:lnSpc>
                        <a:spcAft>
                          <a:spcPts val="400"/>
                        </a:spcAft>
                      </a:pPr>
                      <a:r>
                        <a:rPr lang="en-US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CNS</a:t>
                      </a:r>
                    </a:p>
                    <a:p>
                      <a:pPr marL="179705">
                        <a:lnSpc>
                          <a:spcPts val="1200"/>
                        </a:lnSpc>
                        <a:spcAft>
                          <a:spcPts val="400"/>
                        </a:spcAft>
                      </a:pPr>
                      <a:r>
                        <a:rPr lang="en-US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Adrenal</a:t>
                      </a:r>
                    </a:p>
                    <a:p>
                      <a:pPr marL="179705">
                        <a:lnSpc>
                          <a:spcPts val="1200"/>
                        </a:lnSpc>
                        <a:spcAft>
                          <a:spcPts val="400"/>
                        </a:spcAft>
                      </a:pPr>
                      <a:r>
                        <a:rPr lang="en-US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Liver</a:t>
                      </a:r>
                      <a:endParaRPr lang="en-GB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400"/>
                        </a:spcAft>
                      </a:pPr>
                      <a:endParaRPr lang="en-GB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400"/>
                        </a:spcAft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 (40%)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400"/>
                        </a:spcAft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 (21%)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400"/>
                        </a:spcAft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 (19%)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400"/>
                        </a:spcAft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 (16%)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47242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9741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1F2773-1FBC-4AD6-81F5-102A185C0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594" y="108312"/>
            <a:ext cx="11448305" cy="1143000"/>
          </a:xfrm>
        </p:spPr>
        <p:txBody>
          <a:bodyPr/>
          <a:lstStyle/>
          <a:p>
            <a:r>
              <a:rPr lang="en-US" dirty="0"/>
              <a:t>Adagrasib in Previously Treated Patients with KRAS</a:t>
            </a:r>
            <a:r>
              <a:rPr lang="en-US" baseline="30000" dirty="0"/>
              <a:t>G12C</a:t>
            </a:r>
            <a:r>
              <a:rPr lang="en-US" dirty="0"/>
              <a:t>-mutated NSCLC: Best Tumor Change From Baseline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3A8B9FA-D7F4-447B-B46D-5308EE25BA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b="1" dirty="0"/>
              <a:t>All results are based on BICR. </a:t>
            </a:r>
            <a:r>
              <a:rPr lang="en-US" dirty="0"/>
              <a:t>Responses include target lesion tumor regression, as well as non-target lesion assessment</a:t>
            </a:r>
            <a:endParaRPr lang="en-US" strike="sngStrike" dirty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/>
              <a:t>Data as of October 15, 2021 (median follow-up: 12.9 months)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E1B516-26DF-4A12-8D4F-B3A9B650C310}"/>
              </a:ext>
            </a:extLst>
          </p:cNvPr>
          <p:cNvSpPr txBox="1"/>
          <p:nvPr/>
        </p:nvSpPr>
        <p:spPr>
          <a:xfrm>
            <a:off x="468822" y="4899153"/>
            <a:ext cx="11047367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GB" dirty="0"/>
              <a:t>Objective responses were observed in 43% (95% CI, 33.5–52.6); DCR was 80% (95% CI, 70.8–86.5)</a:t>
            </a:r>
          </a:p>
          <a:p>
            <a:pPr marL="285750" indent="-285750"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GB" dirty="0"/>
              <a:t>Median DOR 8.5 months (95%CI- 6.2-13.8)</a:t>
            </a:r>
          </a:p>
          <a:p>
            <a:pPr marL="285750" indent="-285750"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GB" dirty="0"/>
              <a:t>Median PFS 6.5 </a:t>
            </a:r>
            <a:r>
              <a:rPr lang="en-GB" dirty="0" err="1"/>
              <a:t>mo</a:t>
            </a:r>
            <a:r>
              <a:rPr lang="en-GB" dirty="0"/>
              <a:t> (95% CI- 4.7-8.4); Median OS- 12.6 </a:t>
            </a:r>
            <a:r>
              <a:rPr lang="en-GB" dirty="0" err="1"/>
              <a:t>mo</a:t>
            </a:r>
            <a:r>
              <a:rPr lang="en-GB" dirty="0"/>
              <a:t> (95% CI- 9.2-19.2)</a:t>
            </a:r>
          </a:p>
          <a:p>
            <a:pPr>
              <a:spcAft>
                <a:spcPts val="600"/>
              </a:spcAft>
              <a:buClr>
                <a:schemeClr val="tx2"/>
              </a:buClr>
            </a:pPr>
            <a:endParaRPr lang="en-GB" dirty="0"/>
          </a:p>
        </p:txBody>
      </p:sp>
      <p:sp>
        <p:nvSpPr>
          <p:cNvPr id="471" name="Freeform: Shape 470">
            <a:extLst>
              <a:ext uri="{FF2B5EF4-FFF2-40B4-BE49-F238E27FC236}">
                <a16:creationId xmlns:a16="http://schemas.microsoft.com/office/drawing/2014/main" id="{8A242D45-074D-447B-AC41-1FDB51380815}"/>
              </a:ext>
            </a:extLst>
          </p:cNvPr>
          <p:cNvSpPr/>
          <p:nvPr/>
        </p:nvSpPr>
        <p:spPr>
          <a:xfrm>
            <a:off x="2615050" y="2430600"/>
            <a:ext cx="38708" cy="17852"/>
          </a:xfrm>
          <a:custGeom>
            <a:avLst/>
            <a:gdLst>
              <a:gd name="connsiteX0" fmla="*/ 0 w 38708"/>
              <a:gd name="connsiteY0" fmla="*/ 0 h 17852"/>
              <a:gd name="connsiteX1" fmla="*/ 38709 w 38708"/>
              <a:gd name="connsiteY1" fmla="*/ 0 h 1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708" h="17852">
                <a:moveTo>
                  <a:pt x="0" y="0"/>
                </a:moveTo>
                <a:lnTo>
                  <a:pt x="38709" y="0"/>
                </a:lnTo>
              </a:path>
            </a:pathLst>
          </a:custGeom>
          <a:ln w="19867" cap="flat">
            <a:solidFill>
              <a:srgbClr val="8C8C8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063E6B-4421-DF28-0C38-7E54EE2DC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06" y="1539239"/>
            <a:ext cx="6032909" cy="2392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6AE325-4837-6C78-9FE1-79EF8BDD7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910" y="1655420"/>
            <a:ext cx="5515883" cy="23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75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0D3EF3-FE10-43F2-9874-50CB9907C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594" y="179432"/>
            <a:ext cx="11448305" cy="1143000"/>
          </a:xfrm>
        </p:spPr>
        <p:txBody>
          <a:bodyPr/>
          <a:lstStyle/>
          <a:p>
            <a:r>
              <a:rPr lang="en-US" dirty="0"/>
              <a:t>Adagrasib in Previously Treated Patients with KRAS</a:t>
            </a:r>
            <a:r>
              <a:rPr lang="en-US" baseline="30000" dirty="0"/>
              <a:t>G12C</a:t>
            </a:r>
            <a:r>
              <a:rPr lang="en-US" dirty="0"/>
              <a:t>-mutated NSCLC: Pre-specified Correlative Analyses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201ADF0-9984-4E82-903E-C0ABB4A0D5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b="1" dirty="0"/>
              <a:t>All results are based on BICR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baseline="30000" dirty="0"/>
              <a:t>a</a:t>
            </a:r>
            <a:r>
              <a:rPr lang="en-US" dirty="0"/>
              <a:t>PD-L1 was centrally tested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/>
              <a:t>Data as of October 15, 2021 (median follow-up: 12.9 months)</a:t>
            </a:r>
            <a:endParaRPr lang="en-GB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4F5B995-A368-4B03-89D6-0BE00E206975}"/>
              </a:ext>
            </a:extLst>
          </p:cNvPr>
          <p:cNvSpPr txBox="1"/>
          <p:nvPr/>
        </p:nvSpPr>
        <p:spPr>
          <a:xfrm>
            <a:off x="1791442" y="1271851"/>
            <a:ext cx="5756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4F2A8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ORR in Patients </a:t>
            </a: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solidFill>
                  <a:srgbClr val="4F2A8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Harboring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4F2A8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KRAS</a:t>
            </a:r>
            <a:r>
              <a:rPr kumimoji="0" lang="en-GB" sz="1600" b="1" i="0" u="none" strike="noStrike" kern="0" cap="none" spc="0" normalizeH="0" baseline="30000" noProof="0" dirty="0">
                <a:ln>
                  <a:noFill/>
                </a:ln>
                <a:solidFill>
                  <a:srgbClr val="4F2A8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G12C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4F2A8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Co-mutations</a:t>
            </a:r>
            <a:endParaRPr kumimoji="0" lang="en-US" sz="1600" b="1" i="0" u="none" strike="noStrike" kern="0" cap="none" spc="0" normalizeH="0" baseline="30000" noProof="0" dirty="0">
              <a:ln>
                <a:noFill/>
              </a:ln>
              <a:solidFill>
                <a:srgbClr val="4F2A8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179BE0A-5832-48DF-9013-65D22064C2DA}"/>
              </a:ext>
            </a:extLst>
          </p:cNvPr>
          <p:cNvSpPr txBox="1"/>
          <p:nvPr/>
        </p:nvSpPr>
        <p:spPr>
          <a:xfrm>
            <a:off x="8326544" y="1271851"/>
            <a:ext cx="3788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4F2A8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ORR by PD-L1 </a:t>
            </a: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solidFill>
                  <a:srgbClr val="4F2A8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Subgroups</a:t>
            </a:r>
            <a:r>
              <a:rPr kumimoji="0" lang="en-GB" sz="1600" b="1" i="0" u="none" strike="noStrike" kern="0" cap="none" spc="0" normalizeH="0" baseline="30000" noProof="0" dirty="0" err="1">
                <a:ln>
                  <a:noFill/>
                </a:ln>
                <a:solidFill>
                  <a:srgbClr val="4F2A8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</a:t>
            </a:r>
            <a:endParaRPr kumimoji="0" lang="en-US" sz="1600" b="1" i="0" u="none" strike="noStrike" kern="0" cap="none" spc="0" normalizeH="0" baseline="30000" noProof="0" dirty="0">
              <a:ln>
                <a:noFill/>
              </a:ln>
              <a:solidFill>
                <a:srgbClr val="4F2A8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6CCF76A-D01D-4EDC-AAB6-8A95B5051233}"/>
              </a:ext>
            </a:extLst>
          </p:cNvPr>
          <p:cNvSpPr/>
          <p:nvPr/>
        </p:nvSpPr>
        <p:spPr>
          <a:xfrm>
            <a:off x="9588083" y="3283890"/>
            <a:ext cx="556139" cy="181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1" name="Freeform 14">
            <a:extLst>
              <a:ext uri="{FF2B5EF4-FFF2-40B4-BE49-F238E27FC236}">
                <a16:creationId xmlns:a16="http://schemas.microsoft.com/office/drawing/2014/main" id="{A0A929DB-164C-4EA4-81FC-00A89214D61B}"/>
              </a:ext>
            </a:extLst>
          </p:cNvPr>
          <p:cNvSpPr>
            <a:spLocks/>
          </p:cNvSpPr>
          <p:nvPr/>
        </p:nvSpPr>
        <p:spPr bwMode="auto">
          <a:xfrm>
            <a:off x="9343424" y="1815778"/>
            <a:ext cx="2054974" cy="3776454"/>
          </a:xfrm>
          <a:custGeom>
            <a:avLst/>
            <a:gdLst>
              <a:gd name="T0" fmla="*/ 5846 w 5846"/>
              <a:gd name="T1" fmla="*/ 4653 h 4653"/>
              <a:gd name="T2" fmla="*/ 0 w 5846"/>
              <a:gd name="T3" fmla="*/ 4653 h 4653"/>
              <a:gd name="T4" fmla="*/ 0 w 5846"/>
              <a:gd name="T5" fmla="*/ 0 h 4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846" h="4653">
                <a:moveTo>
                  <a:pt x="5846" y="4653"/>
                </a:moveTo>
                <a:lnTo>
                  <a:pt x="0" y="4653"/>
                </a:lnTo>
                <a:lnTo>
                  <a:pt x="0" y="0"/>
                </a:lnTo>
              </a:path>
            </a:pathLst>
          </a:custGeom>
          <a:noFill/>
          <a:ln w="19050" cap="flat">
            <a:solidFill>
              <a:srgbClr val="59595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3B7163FD-EAB9-43BB-A3BE-6DD2FD463D4A}"/>
              </a:ext>
            </a:extLst>
          </p:cNvPr>
          <p:cNvSpPr txBox="1"/>
          <p:nvPr/>
        </p:nvSpPr>
        <p:spPr>
          <a:xfrm>
            <a:off x="9253769" y="5819173"/>
            <a:ext cx="2199110" cy="13605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PD-L1 Expression</a:t>
            </a:r>
          </a:p>
        </p:txBody>
      </p:sp>
      <p:sp>
        <p:nvSpPr>
          <p:cNvPr id="94" name="Line 27">
            <a:extLst>
              <a:ext uri="{FF2B5EF4-FFF2-40B4-BE49-F238E27FC236}">
                <a16:creationId xmlns:a16="http://schemas.microsoft.com/office/drawing/2014/main" id="{5EFD1AF1-C3BA-4F89-AD26-0C8E8B51E12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4303" y="5594221"/>
            <a:ext cx="66675" cy="0"/>
          </a:xfrm>
          <a:prstGeom prst="line">
            <a:avLst/>
          </a:prstGeom>
          <a:noFill/>
          <a:ln w="19050" cap="flat">
            <a:solidFill>
              <a:srgbClr val="59595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5" name="Line 28">
            <a:extLst>
              <a:ext uri="{FF2B5EF4-FFF2-40B4-BE49-F238E27FC236}">
                <a16:creationId xmlns:a16="http://schemas.microsoft.com/office/drawing/2014/main" id="{0C7945C2-8779-4076-A80F-1AF8C6A1CBD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4303" y="5182831"/>
            <a:ext cx="66675" cy="0"/>
          </a:xfrm>
          <a:prstGeom prst="line">
            <a:avLst/>
          </a:prstGeom>
          <a:noFill/>
          <a:ln w="19050" cap="flat">
            <a:solidFill>
              <a:srgbClr val="59595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6" name="Line 29">
            <a:extLst>
              <a:ext uri="{FF2B5EF4-FFF2-40B4-BE49-F238E27FC236}">
                <a16:creationId xmlns:a16="http://schemas.microsoft.com/office/drawing/2014/main" id="{DA703AE1-F2EE-43A7-824D-F8AB26780B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4303" y="4772804"/>
            <a:ext cx="66675" cy="0"/>
          </a:xfrm>
          <a:prstGeom prst="line">
            <a:avLst/>
          </a:prstGeom>
          <a:noFill/>
          <a:ln w="19050" cap="flat">
            <a:solidFill>
              <a:srgbClr val="59595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7" name="Line 30">
            <a:extLst>
              <a:ext uri="{FF2B5EF4-FFF2-40B4-BE49-F238E27FC236}">
                <a16:creationId xmlns:a16="http://schemas.microsoft.com/office/drawing/2014/main" id="{25875863-4C89-4369-AC78-F9181A00659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4303" y="4361414"/>
            <a:ext cx="66675" cy="0"/>
          </a:xfrm>
          <a:prstGeom prst="line">
            <a:avLst/>
          </a:prstGeom>
          <a:noFill/>
          <a:ln w="19050" cap="flat">
            <a:solidFill>
              <a:srgbClr val="59595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8" name="Line 31">
            <a:extLst>
              <a:ext uri="{FF2B5EF4-FFF2-40B4-BE49-F238E27FC236}">
                <a16:creationId xmlns:a16="http://schemas.microsoft.com/office/drawing/2014/main" id="{F405C525-9A08-48DE-B7A6-B5144379DD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4303" y="3951387"/>
            <a:ext cx="66675" cy="0"/>
          </a:xfrm>
          <a:prstGeom prst="line">
            <a:avLst/>
          </a:prstGeom>
          <a:noFill/>
          <a:ln w="19050" cap="flat">
            <a:solidFill>
              <a:srgbClr val="59595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9" name="Line 32">
            <a:extLst>
              <a:ext uri="{FF2B5EF4-FFF2-40B4-BE49-F238E27FC236}">
                <a16:creationId xmlns:a16="http://schemas.microsoft.com/office/drawing/2014/main" id="{6BF0CFB4-5AB3-4B32-8A54-D351EF93267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4303" y="3541360"/>
            <a:ext cx="66675" cy="0"/>
          </a:xfrm>
          <a:prstGeom prst="line">
            <a:avLst/>
          </a:prstGeom>
          <a:noFill/>
          <a:ln w="19050" cap="flat">
            <a:solidFill>
              <a:srgbClr val="59595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0" name="Line 33">
            <a:extLst>
              <a:ext uri="{FF2B5EF4-FFF2-40B4-BE49-F238E27FC236}">
                <a16:creationId xmlns:a16="http://schemas.microsoft.com/office/drawing/2014/main" id="{BC345157-1ED9-4B66-93D1-E286D51E70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4303" y="3129970"/>
            <a:ext cx="66675" cy="0"/>
          </a:xfrm>
          <a:prstGeom prst="line">
            <a:avLst/>
          </a:prstGeom>
          <a:noFill/>
          <a:ln w="19050" cap="flat">
            <a:solidFill>
              <a:srgbClr val="59595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2498BA6-21D1-458E-81E7-7B13B8E89863}"/>
              </a:ext>
            </a:extLst>
          </p:cNvPr>
          <p:cNvSpPr txBox="1"/>
          <p:nvPr/>
        </p:nvSpPr>
        <p:spPr>
          <a:xfrm>
            <a:off x="621791" y="5517875"/>
            <a:ext cx="78548" cy="145255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13F8056-3A4A-4DCB-AEB5-6469964ADD3F}"/>
              </a:ext>
            </a:extLst>
          </p:cNvPr>
          <p:cNvSpPr txBox="1"/>
          <p:nvPr/>
        </p:nvSpPr>
        <p:spPr>
          <a:xfrm rot="16200000">
            <a:off x="-936871" y="3612666"/>
            <a:ext cx="2580318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Response Rate (%)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B708E52-A410-4C7B-8928-DA53E7AC2B73}"/>
              </a:ext>
            </a:extLst>
          </p:cNvPr>
          <p:cNvSpPr txBox="1"/>
          <p:nvPr/>
        </p:nvSpPr>
        <p:spPr>
          <a:xfrm>
            <a:off x="543244" y="5108350"/>
            <a:ext cx="157095" cy="145255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76E32B8-5EA4-4690-AF42-5723911D3783}"/>
              </a:ext>
            </a:extLst>
          </p:cNvPr>
          <p:cNvSpPr txBox="1"/>
          <p:nvPr/>
        </p:nvSpPr>
        <p:spPr>
          <a:xfrm>
            <a:off x="543244" y="4698824"/>
            <a:ext cx="157095" cy="145255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5977DC4-AD38-4E3D-A278-58168B7B971B}"/>
              </a:ext>
            </a:extLst>
          </p:cNvPr>
          <p:cNvSpPr txBox="1"/>
          <p:nvPr/>
        </p:nvSpPr>
        <p:spPr>
          <a:xfrm>
            <a:off x="543244" y="4289299"/>
            <a:ext cx="157095" cy="145255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234B9C5-D4F4-4CE7-A03A-95CAEC6B8017}"/>
              </a:ext>
            </a:extLst>
          </p:cNvPr>
          <p:cNvSpPr txBox="1"/>
          <p:nvPr/>
        </p:nvSpPr>
        <p:spPr>
          <a:xfrm>
            <a:off x="543244" y="3879773"/>
            <a:ext cx="157095" cy="145255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3787600-FC3F-48EE-B8BA-9E8E8315EF4B}"/>
              </a:ext>
            </a:extLst>
          </p:cNvPr>
          <p:cNvSpPr txBox="1"/>
          <p:nvPr/>
        </p:nvSpPr>
        <p:spPr>
          <a:xfrm>
            <a:off x="543244" y="3470247"/>
            <a:ext cx="157095" cy="145255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FA56424-9A12-446E-9EE8-A9452321E561}"/>
              </a:ext>
            </a:extLst>
          </p:cNvPr>
          <p:cNvSpPr txBox="1"/>
          <p:nvPr/>
        </p:nvSpPr>
        <p:spPr>
          <a:xfrm>
            <a:off x="543244" y="3060722"/>
            <a:ext cx="157095" cy="145255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60</a:t>
            </a:r>
          </a:p>
        </p:txBody>
      </p:sp>
      <p:sp>
        <p:nvSpPr>
          <p:cNvPr id="101" name="Line 34">
            <a:extLst>
              <a:ext uri="{FF2B5EF4-FFF2-40B4-BE49-F238E27FC236}">
                <a16:creationId xmlns:a16="http://schemas.microsoft.com/office/drawing/2014/main" id="{E9CD56C9-58C1-4A9E-91CC-8571F7BC2824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3137" y="5593573"/>
            <a:ext cx="0" cy="57213"/>
          </a:xfrm>
          <a:prstGeom prst="line">
            <a:avLst/>
          </a:prstGeom>
          <a:noFill/>
          <a:ln w="19050" cap="flat">
            <a:solidFill>
              <a:srgbClr val="59595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2" name="Line 35">
            <a:extLst>
              <a:ext uri="{FF2B5EF4-FFF2-40B4-BE49-F238E27FC236}">
                <a16:creationId xmlns:a16="http://schemas.microsoft.com/office/drawing/2014/main" id="{E4CCB4AC-CD23-4D20-9A64-8B9081916FB4}"/>
              </a:ext>
            </a:extLst>
          </p:cNvPr>
          <p:cNvSpPr>
            <a:spLocks noChangeShapeType="1"/>
          </p:cNvSpPr>
          <p:nvPr/>
        </p:nvSpPr>
        <p:spPr bwMode="auto">
          <a:xfrm>
            <a:off x="2949364" y="5593573"/>
            <a:ext cx="0" cy="57213"/>
          </a:xfrm>
          <a:prstGeom prst="line">
            <a:avLst/>
          </a:prstGeom>
          <a:noFill/>
          <a:ln w="19050" cap="flat">
            <a:solidFill>
              <a:srgbClr val="59595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3" name="Line 36">
            <a:extLst>
              <a:ext uri="{FF2B5EF4-FFF2-40B4-BE49-F238E27FC236}">
                <a16:creationId xmlns:a16="http://schemas.microsoft.com/office/drawing/2014/main" id="{BA8D304F-4001-4D0C-9B78-F7741DF406E9}"/>
              </a:ext>
            </a:extLst>
          </p:cNvPr>
          <p:cNvSpPr>
            <a:spLocks noChangeShapeType="1"/>
          </p:cNvSpPr>
          <p:nvPr/>
        </p:nvSpPr>
        <p:spPr bwMode="auto">
          <a:xfrm>
            <a:off x="3995589" y="5593573"/>
            <a:ext cx="0" cy="57213"/>
          </a:xfrm>
          <a:prstGeom prst="line">
            <a:avLst/>
          </a:prstGeom>
          <a:noFill/>
          <a:ln w="19050" cap="flat">
            <a:solidFill>
              <a:srgbClr val="59595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4" name="Line 37">
            <a:extLst>
              <a:ext uri="{FF2B5EF4-FFF2-40B4-BE49-F238E27FC236}">
                <a16:creationId xmlns:a16="http://schemas.microsoft.com/office/drawing/2014/main" id="{38D5C9BA-F98B-46F0-9A2D-080FBD69476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0055" y="5593573"/>
            <a:ext cx="0" cy="57213"/>
          </a:xfrm>
          <a:prstGeom prst="line">
            <a:avLst/>
          </a:prstGeom>
          <a:noFill/>
          <a:ln w="19050" cap="flat">
            <a:solidFill>
              <a:srgbClr val="59595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7320E4BF-BBD3-466C-83E4-41AB90EF5392}"/>
              </a:ext>
            </a:extLst>
          </p:cNvPr>
          <p:cNvSpPr txBox="1"/>
          <p:nvPr/>
        </p:nvSpPr>
        <p:spPr>
          <a:xfrm>
            <a:off x="6229025" y="6125567"/>
            <a:ext cx="1195249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Tri-mutation</a:t>
            </a:r>
          </a:p>
        </p:txBody>
      </p:sp>
      <p:sp>
        <p:nvSpPr>
          <p:cNvPr id="170" name="Line 37">
            <a:extLst>
              <a:ext uri="{FF2B5EF4-FFF2-40B4-BE49-F238E27FC236}">
                <a16:creationId xmlns:a16="http://schemas.microsoft.com/office/drawing/2014/main" id="{9FDCC067-1EF1-4921-92EB-96EB236804F9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9832" y="5593573"/>
            <a:ext cx="0" cy="57213"/>
          </a:xfrm>
          <a:prstGeom prst="line">
            <a:avLst/>
          </a:prstGeom>
          <a:noFill/>
          <a:ln w="19050" cap="flat">
            <a:solidFill>
              <a:srgbClr val="59595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3" name="Freeform 26">
            <a:extLst>
              <a:ext uri="{FF2B5EF4-FFF2-40B4-BE49-F238E27FC236}">
                <a16:creationId xmlns:a16="http://schemas.microsoft.com/office/drawing/2014/main" id="{BBC89D92-98F7-45AE-A2DB-77ABC7538382}"/>
              </a:ext>
            </a:extLst>
          </p:cNvPr>
          <p:cNvSpPr>
            <a:spLocks/>
          </p:cNvSpPr>
          <p:nvPr/>
        </p:nvSpPr>
        <p:spPr bwMode="auto">
          <a:xfrm>
            <a:off x="780977" y="1817767"/>
            <a:ext cx="7589828" cy="3776454"/>
          </a:xfrm>
          <a:custGeom>
            <a:avLst/>
            <a:gdLst>
              <a:gd name="T0" fmla="*/ 0 w 7573"/>
              <a:gd name="T1" fmla="*/ 0 h 3967"/>
              <a:gd name="T2" fmla="*/ 0 w 7573"/>
              <a:gd name="T3" fmla="*/ 3967 h 3967"/>
              <a:gd name="T4" fmla="*/ 7573 w 7573"/>
              <a:gd name="T5" fmla="*/ 3967 h 39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73" h="3967">
                <a:moveTo>
                  <a:pt x="0" y="0"/>
                </a:moveTo>
                <a:lnTo>
                  <a:pt x="0" y="3967"/>
                </a:lnTo>
                <a:lnTo>
                  <a:pt x="7573" y="3967"/>
                </a:lnTo>
              </a:path>
            </a:pathLst>
          </a:custGeom>
          <a:noFill/>
          <a:ln w="19050" cap="flat">
            <a:solidFill>
              <a:srgbClr val="59595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72D2AC8-DE42-4192-BF84-F463EB354A65}"/>
              </a:ext>
            </a:extLst>
          </p:cNvPr>
          <p:cNvSpPr txBox="1"/>
          <p:nvPr/>
        </p:nvSpPr>
        <p:spPr>
          <a:xfrm>
            <a:off x="782400" y="5860552"/>
            <a:ext cx="1195249" cy="15846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STK11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8AEB87E-696A-42E2-8593-7FDB80781665}"/>
              </a:ext>
            </a:extLst>
          </p:cNvPr>
          <p:cNvGrpSpPr/>
          <p:nvPr/>
        </p:nvGrpSpPr>
        <p:grpSpPr>
          <a:xfrm>
            <a:off x="847975" y="2668653"/>
            <a:ext cx="598483" cy="3153775"/>
            <a:chOff x="899929" y="2375614"/>
            <a:chExt cx="598483" cy="3153775"/>
          </a:xfrm>
        </p:grpSpPr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203F5725-7E0B-4F73-8DFB-E521F1EAA08C}"/>
                </a:ext>
              </a:extLst>
            </p:cNvPr>
            <p:cNvSpPr/>
            <p:nvPr/>
          </p:nvSpPr>
          <p:spPr>
            <a:xfrm>
              <a:off x="965170" y="3333548"/>
              <a:ext cx="468000" cy="1967634"/>
            </a:xfrm>
            <a:custGeom>
              <a:avLst/>
              <a:gdLst>
                <a:gd name="connsiteX0" fmla="*/ 0 w 564954"/>
                <a:gd name="connsiteY0" fmla="*/ 0 h 2283779"/>
                <a:gd name="connsiteX1" fmla="*/ 564955 w 564954"/>
                <a:gd name="connsiteY1" fmla="*/ 0 h 2283779"/>
                <a:gd name="connsiteX2" fmla="*/ 564955 w 564954"/>
                <a:gd name="connsiteY2" fmla="*/ 2283780 h 2283779"/>
                <a:gd name="connsiteX3" fmla="*/ 0 w 564954"/>
                <a:gd name="connsiteY3" fmla="*/ 2283780 h 2283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4954" h="2283779">
                  <a:moveTo>
                    <a:pt x="0" y="0"/>
                  </a:moveTo>
                  <a:lnTo>
                    <a:pt x="564955" y="0"/>
                  </a:lnTo>
                  <a:lnTo>
                    <a:pt x="564955" y="2283780"/>
                  </a:lnTo>
                  <a:lnTo>
                    <a:pt x="0" y="2283780"/>
                  </a:lnTo>
                  <a:close/>
                </a:path>
              </a:pathLst>
            </a:custGeom>
            <a:solidFill>
              <a:srgbClr val="77923C"/>
            </a:solidFill>
            <a:ln w="115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39F85A5-CBBD-404A-86A3-8E39E4EC32C0}"/>
                </a:ext>
              </a:extLst>
            </p:cNvPr>
            <p:cNvSpPr txBox="1"/>
            <p:nvPr/>
          </p:nvSpPr>
          <p:spPr>
            <a:xfrm>
              <a:off x="899929" y="5390736"/>
              <a:ext cx="598483" cy="13865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WT</a:t>
              </a: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F8962295-15A6-4CAB-A831-2803B6BD4BE0}"/>
                </a:ext>
              </a:extLst>
            </p:cNvPr>
            <p:cNvSpPr txBox="1"/>
            <p:nvPr/>
          </p:nvSpPr>
          <p:spPr>
            <a:xfrm>
              <a:off x="899929" y="2375614"/>
              <a:ext cx="598483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47.9% 23/48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8CB509E-D37C-4BB9-89B2-B7445E73BA8F}"/>
                </a:ext>
              </a:extLst>
            </p:cNvPr>
            <p:cNvGrpSpPr/>
            <p:nvPr/>
          </p:nvGrpSpPr>
          <p:grpSpPr>
            <a:xfrm>
              <a:off x="1156308" y="2694612"/>
              <a:ext cx="85725" cy="1251094"/>
              <a:chOff x="3010037" y="2501842"/>
              <a:chExt cx="85725" cy="1068388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ECC94497-314E-4DF6-A597-027BEC0FF7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2899" y="2501842"/>
                <a:ext cx="0" cy="1066858"/>
              </a:xfrm>
              <a:prstGeom prst="line">
                <a:avLst/>
              </a:prstGeom>
              <a:ln w="19050">
                <a:solidFill>
                  <a:srgbClr val="BFBFBF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2A554833-793B-4BBD-8EBB-92B148140E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10037" y="2501842"/>
                <a:ext cx="85725" cy="0"/>
              </a:xfrm>
              <a:prstGeom prst="line">
                <a:avLst/>
              </a:prstGeom>
              <a:ln w="19050">
                <a:solidFill>
                  <a:srgbClr val="BFBFBF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72018FBD-1C09-4EDE-BB7D-5475C73CF4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10037" y="3570230"/>
                <a:ext cx="85725" cy="0"/>
              </a:xfrm>
              <a:prstGeom prst="line">
                <a:avLst/>
              </a:prstGeom>
              <a:ln w="19050">
                <a:solidFill>
                  <a:srgbClr val="BFBFBF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1355871-482A-41A0-BAD4-537C71FEBD10}"/>
              </a:ext>
            </a:extLst>
          </p:cNvPr>
          <p:cNvGrpSpPr/>
          <p:nvPr/>
        </p:nvGrpSpPr>
        <p:grpSpPr>
          <a:xfrm>
            <a:off x="1313590" y="2924252"/>
            <a:ext cx="598483" cy="2898176"/>
            <a:chOff x="1479848" y="2631213"/>
            <a:chExt cx="598483" cy="2898176"/>
          </a:xfrm>
        </p:grpSpPr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918E03BB-D9A8-44A1-8913-136E4885FE2C}"/>
                </a:ext>
              </a:extLst>
            </p:cNvPr>
            <p:cNvSpPr/>
            <p:nvPr/>
          </p:nvSpPr>
          <p:spPr>
            <a:xfrm>
              <a:off x="1545089" y="3637564"/>
              <a:ext cx="468000" cy="1663618"/>
            </a:xfrm>
            <a:custGeom>
              <a:avLst/>
              <a:gdLst>
                <a:gd name="connsiteX0" fmla="*/ 0 w 564954"/>
                <a:gd name="connsiteY0" fmla="*/ 0 h 1930916"/>
                <a:gd name="connsiteX1" fmla="*/ 564955 w 564954"/>
                <a:gd name="connsiteY1" fmla="*/ 0 h 1930916"/>
                <a:gd name="connsiteX2" fmla="*/ 564955 w 564954"/>
                <a:gd name="connsiteY2" fmla="*/ 1930916 h 1930916"/>
                <a:gd name="connsiteX3" fmla="*/ 0 w 564954"/>
                <a:gd name="connsiteY3" fmla="*/ 1930916 h 1930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4954" h="1930916">
                  <a:moveTo>
                    <a:pt x="0" y="0"/>
                  </a:moveTo>
                  <a:lnTo>
                    <a:pt x="564955" y="0"/>
                  </a:lnTo>
                  <a:lnTo>
                    <a:pt x="564955" y="1930916"/>
                  </a:lnTo>
                  <a:lnTo>
                    <a:pt x="0" y="1930916"/>
                  </a:lnTo>
                  <a:close/>
                </a:path>
              </a:pathLst>
            </a:custGeom>
            <a:solidFill>
              <a:srgbClr val="376091"/>
            </a:solidFill>
            <a:ln w="115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871B0C1-7E74-46DF-B127-A4B3CE4848CA}"/>
                </a:ext>
              </a:extLst>
            </p:cNvPr>
            <p:cNvSpPr txBox="1"/>
            <p:nvPr/>
          </p:nvSpPr>
          <p:spPr>
            <a:xfrm>
              <a:off x="1479848" y="5390736"/>
              <a:ext cx="598483" cy="13865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MT</a:t>
              </a:r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CC0D1854-A390-426A-96E9-CD2E24913BB0}"/>
                </a:ext>
              </a:extLst>
            </p:cNvPr>
            <p:cNvSpPr txBox="1"/>
            <p:nvPr/>
          </p:nvSpPr>
          <p:spPr>
            <a:xfrm>
              <a:off x="1479848" y="2631213"/>
              <a:ext cx="598483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40.5% 17/42</a:t>
              </a:r>
            </a:p>
          </p:txBody>
        </p: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9B95A1ED-DBAF-453A-B573-A0BDAD7B82C1}"/>
                </a:ext>
              </a:extLst>
            </p:cNvPr>
            <p:cNvGrpSpPr/>
            <p:nvPr/>
          </p:nvGrpSpPr>
          <p:grpSpPr>
            <a:xfrm>
              <a:off x="1736227" y="2948632"/>
              <a:ext cx="85725" cy="1282735"/>
              <a:chOff x="3010037" y="2501842"/>
              <a:chExt cx="85725" cy="1068388"/>
            </a:xfrm>
          </p:grpSpPr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8530562B-01BF-4CF8-841E-8E0C4F47DA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2899" y="2501842"/>
                <a:ext cx="0" cy="1066858"/>
              </a:xfrm>
              <a:prstGeom prst="line">
                <a:avLst/>
              </a:prstGeom>
              <a:ln w="19050">
                <a:solidFill>
                  <a:srgbClr val="BFBFBF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51851641-AE45-4ADB-8D99-90E752F9D4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10037" y="2501842"/>
                <a:ext cx="85725" cy="0"/>
              </a:xfrm>
              <a:prstGeom prst="line">
                <a:avLst/>
              </a:prstGeom>
              <a:ln w="19050">
                <a:solidFill>
                  <a:srgbClr val="BFBFBF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EA865963-589B-4FA9-95F1-965DF9FC61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10037" y="3570230"/>
                <a:ext cx="85725" cy="0"/>
              </a:xfrm>
              <a:prstGeom prst="line">
                <a:avLst/>
              </a:prstGeom>
              <a:ln w="19050">
                <a:solidFill>
                  <a:srgbClr val="BFBFBF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ABADDB8C-DDB0-458E-9C4C-03BAFE5F9058}"/>
              </a:ext>
            </a:extLst>
          </p:cNvPr>
          <p:cNvSpPr txBox="1"/>
          <p:nvPr/>
        </p:nvSpPr>
        <p:spPr>
          <a:xfrm>
            <a:off x="1828626" y="5860552"/>
            <a:ext cx="1195249" cy="15846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KEAP1</a:t>
            </a:r>
          </a:p>
        </p:txBody>
      </p:sp>
      <p:sp>
        <p:nvSpPr>
          <p:cNvPr id="165" name="Rectangle 20">
            <a:extLst>
              <a:ext uri="{FF2B5EF4-FFF2-40B4-BE49-F238E27FC236}">
                <a16:creationId xmlns:a16="http://schemas.microsoft.com/office/drawing/2014/main" id="{14A51F5D-C747-45BA-9F89-2A3EC186D1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9612" y="3471887"/>
            <a:ext cx="468000" cy="2122334"/>
          </a:xfrm>
          <a:prstGeom prst="rect">
            <a:avLst/>
          </a:prstGeom>
          <a:solidFill>
            <a:srgbClr val="7792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9EEB15A-2A73-4A35-824D-73D986DC57AB}"/>
              </a:ext>
            </a:extLst>
          </p:cNvPr>
          <p:cNvSpPr txBox="1"/>
          <p:nvPr/>
        </p:nvSpPr>
        <p:spPr>
          <a:xfrm>
            <a:off x="1894371" y="5683775"/>
            <a:ext cx="598483" cy="1386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WT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750DF3AE-053A-45D0-8BA9-69C896BE9D21}"/>
              </a:ext>
            </a:extLst>
          </p:cNvPr>
          <p:cNvSpPr txBox="1"/>
          <p:nvPr/>
        </p:nvSpPr>
        <p:spPr>
          <a:xfrm>
            <a:off x="1894371" y="2590948"/>
            <a:ext cx="598483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51.7%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31/60</a:t>
            </a:r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3DC88DB9-557E-4B04-9922-EE1BB61D87B7}"/>
              </a:ext>
            </a:extLst>
          </p:cNvPr>
          <p:cNvGrpSpPr/>
          <p:nvPr/>
        </p:nvGrpSpPr>
        <p:grpSpPr>
          <a:xfrm>
            <a:off x="2150750" y="2907928"/>
            <a:ext cx="85725" cy="1117100"/>
            <a:chOff x="3010037" y="2501842"/>
            <a:chExt cx="85725" cy="1068388"/>
          </a:xfrm>
        </p:grpSpPr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3DDCD7E1-7B20-4686-9500-F59E36F3D4E7}"/>
                </a:ext>
              </a:extLst>
            </p:cNvPr>
            <p:cNvCxnSpPr>
              <a:cxnSpLocks/>
            </p:cNvCxnSpPr>
            <p:nvPr/>
          </p:nvCxnSpPr>
          <p:spPr>
            <a:xfrm>
              <a:off x="3052899" y="2501842"/>
              <a:ext cx="0" cy="1066858"/>
            </a:xfrm>
            <a:prstGeom prst="line">
              <a:avLst/>
            </a:prstGeom>
            <a:ln w="19050">
              <a:solidFill>
                <a:srgbClr val="BFBFBF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DDD50093-6896-49BB-B641-2D16E6D1724E}"/>
                </a:ext>
              </a:extLst>
            </p:cNvPr>
            <p:cNvCxnSpPr>
              <a:cxnSpLocks/>
            </p:cNvCxnSpPr>
            <p:nvPr/>
          </p:nvCxnSpPr>
          <p:spPr>
            <a:xfrm>
              <a:off x="3010037" y="2501842"/>
              <a:ext cx="85725" cy="0"/>
            </a:xfrm>
            <a:prstGeom prst="line">
              <a:avLst/>
            </a:prstGeom>
            <a:ln w="19050">
              <a:solidFill>
                <a:srgbClr val="BFBFBF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321FE043-4696-422F-B7C0-1A642C2C836A}"/>
                </a:ext>
              </a:extLst>
            </p:cNvPr>
            <p:cNvCxnSpPr>
              <a:cxnSpLocks/>
            </p:cNvCxnSpPr>
            <p:nvPr/>
          </p:nvCxnSpPr>
          <p:spPr>
            <a:xfrm>
              <a:off x="3010037" y="3570230"/>
              <a:ext cx="85725" cy="0"/>
            </a:xfrm>
            <a:prstGeom prst="line">
              <a:avLst/>
            </a:prstGeom>
            <a:ln w="19050">
              <a:solidFill>
                <a:srgbClr val="BFBFBF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B01F3E7-EC27-4568-B786-C4AB7BBA427A}"/>
              </a:ext>
            </a:extLst>
          </p:cNvPr>
          <p:cNvGrpSpPr/>
          <p:nvPr/>
        </p:nvGrpSpPr>
        <p:grpSpPr>
          <a:xfrm>
            <a:off x="2359646" y="3130838"/>
            <a:ext cx="598483" cy="2691590"/>
            <a:chOff x="2803889" y="2837799"/>
            <a:chExt cx="598483" cy="2691590"/>
          </a:xfrm>
        </p:grpSpPr>
        <p:sp>
          <p:nvSpPr>
            <p:cNvPr id="166" name="Rectangle 21">
              <a:extLst>
                <a:ext uri="{FF2B5EF4-FFF2-40B4-BE49-F238E27FC236}">
                  <a16:creationId xmlns:a16="http://schemas.microsoft.com/office/drawing/2014/main" id="{774D62AA-4146-4F6D-9CA7-E2D62CD564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9130" y="4128313"/>
              <a:ext cx="468000" cy="1172869"/>
            </a:xfrm>
            <a:prstGeom prst="rect">
              <a:avLst/>
            </a:prstGeom>
            <a:solidFill>
              <a:srgbClr val="3760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C2097EC-6F5E-4C69-8472-6B245C8191F6}"/>
                </a:ext>
              </a:extLst>
            </p:cNvPr>
            <p:cNvSpPr txBox="1"/>
            <p:nvPr/>
          </p:nvSpPr>
          <p:spPr>
            <a:xfrm>
              <a:off x="2803889" y="5390736"/>
              <a:ext cx="598483" cy="13865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MT</a:t>
              </a: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D74CB4E1-06D8-4512-A9B7-245D8509D21D}"/>
                </a:ext>
              </a:extLst>
            </p:cNvPr>
            <p:cNvSpPr txBox="1"/>
            <p:nvPr/>
          </p:nvSpPr>
          <p:spPr>
            <a:xfrm>
              <a:off x="2803889" y="2837799"/>
              <a:ext cx="598483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28.6%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6/21</a:t>
              </a:r>
            </a:p>
          </p:txBody>
        </p: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9EC1EA12-D139-4542-A692-55325466DB2F}"/>
                </a:ext>
              </a:extLst>
            </p:cNvPr>
            <p:cNvGrpSpPr/>
            <p:nvPr/>
          </p:nvGrpSpPr>
          <p:grpSpPr>
            <a:xfrm>
              <a:off x="3060268" y="3155599"/>
              <a:ext cx="85725" cy="1694215"/>
              <a:chOff x="3010037" y="2501842"/>
              <a:chExt cx="85725" cy="1068388"/>
            </a:xfrm>
          </p:grpSpPr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EABAF423-A3E0-4977-ADC8-1C5D555919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2899" y="2501842"/>
                <a:ext cx="0" cy="1066858"/>
              </a:xfrm>
              <a:prstGeom prst="line">
                <a:avLst/>
              </a:prstGeom>
              <a:ln w="19050">
                <a:solidFill>
                  <a:srgbClr val="BFBFBF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66EE1391-CB65-41DB-9FA1-6D1AA397EE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10037" y="2501842"/>
                <a:ext cx="85725" cy="0"/>
              </a:xfrm>
              <a:prstGeom prst="line">
                <a:avLst/>
              </a:prstGeom>
              <a:ln w="19050">
                <a:solidFill>
                  <a:srgbClr val="BFBFBF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8F357759-72AD-4511-BC20-BCCE9C3E90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10037" y="3570230"/>
                <a:ext cx="85725" cy="0"/>
              </a:xfrm>
              <a:prstGeom prst="line">
                <a:avLst/>
              </a:prstGeom>
              <a:ln w="19050">
                <a:solidFill>
                  <a:srgbClr val="BFBFBF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FC2A0E9-3C9C-4418-95EB-9AD3A30031F6}"/>
              </a:ext>
            </a:extLst>
          </p:cNvPr>
          <p:cNvGrpSpPr/>
          <p:nvPr/>
        </p:nvGrpSpPr>
        <p:grpSpPr>
          <a:xfrm>
            <a:off x="2874852" y="2438713"/>
            <a:ext cx="1195249" cy="3580299"/>
            <a:chOff x="3141619" y="2145674"/>
            <a:chExt cx="1195249" cy="3580299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12628D1-C789-4E2C-94FE-13B2DCEEF412}"/>
                </a:ext>
              </a:extLst>
            </p:cNvPr>
            <p:cNvSpPr txBox="1"/>
            <p:nvPr/>
          </p:nvSpPr>
          <p:spPr>
            <a:xfrm>
              <a:off x="3141619" y="5567513"/>
              <a:ext cx="1195249" cy="15846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TP53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72C7C7A-C784-457B-8895-E9AA3A432211}"/>
                </a:ext>
              </a:extLst>
            </p:cNvPr>
            <p:cNvGrpSpPr/>
            <p:nvPr/>
          </p:nvGrpSpPr>
          <p:grpSpPr>
            <a:xfrm>
              <a:off x="3206388" y="2145674"/>
              <a:ext cx="1065711" cy="3383715"/>
              <a:chOff x="3533684" y="2145674"/>
              <a:chExt cx="1065711" cy="3383715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0DA1DA5-EBF8-4359-ACCF-95A5915D681D}"/>
                  </a:ext>
                </a:extLst>
              </p:cNvPr>
              <p:cNvGrpSpPr/>
              <p:nvPr/>
            </p:nvGrpSpPr>
            <p:grpSpPr>
              <a:xfrm>
                <a:off x="3533684" y="2704207"/>
                <a:ext cx="598483" cy="2825182"/>
                <a:chOff x="3533684" y="2704207"/>
                <a:chExt cx="598483" cy="2825182"/>
              </a:xfrm>
            </p:grpSpPr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F2D06E9A-6795-4A96-8D4B-660F43EF83E9}"/>
                    </a:ext>
                  </a:extLst>
                </p:cNvPr>
                <p:cNvSpPr/>
                <p:nvPr/>
              </p:nvSpPr>
              <p:spPr>
                <a:xfrm>
                  <a:off x="3598925" y="3586734"/>
                  <a:ext cx="468000" cy="1714448"/>
                </a:xfrm>
                <a:custGeom>
                  <a:avLst/>
                  <a:gdLst>
                    <a:gd name="connsiteX0" fmla="*/ 0 w 564954"/>
                    <a:gd name="connsiteY0" fmla="*/ 0 h 1950458"/>
                    <a:gd name="connsiteX1" fmla="*/ 564955 w 564954"/>
                    <a:gd name="connsiteY1" fmla="*/ 0 h 1950458"/>
                    <a:gd name="connsiteX2" fmla="*/ 564955 w 564954"/>
                    <a:gd name="connsiteY2" fmla="*/ 1950459 h 1950458"/>
                    <a:gd name="connsiteX3" fmla="*/ 0 w 564954"/>
                    <a:gd name="connsiteY3" fmla="*/ 1950459 h 1950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4954" h="1950458">
                      <a:moveTo>
                        <a:pt x="0" y="0"/>
                      </a:moveTo>
                      <a:lnTo>
                        <a:pt x="564955" y="0"/>
                      </a:lnTo>
                      <a:lnTo>
                        <a:pt x="564955" y="1950459"/>
                      </a:lnTo>
                      <a:lnTo>
                        <a:pt x="0" y="1950459"/>
                      </a:lnTo>
                      <a:close/>
                    </a:path>
                  </a:pathLst>
                </a:custGeom>
                <a:solidFill>
                  <a:srgbClr val="77923C"/>
                </a:solidFill>
                <a:ln w="115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959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CAB71992-23BA-4575-99A2-B0E9E206837B}"/>
                    </a:ext>
                  </a:extLst>
                </p:cNvPr>
                <p:cNvSpPr txBox="1"/>
                <p:nvPr/>
              </p:nvSpPr>
              <p:spPr>
                <a:xfrm>
                  <a:off x="3533684" y="5390736"/>
                  <a:ext cx="598483" cy="13865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95959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WT</a:t>
                  </a:r>
                </a:p>
              </p:txBody>
            </p:sp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27A68703-DF3E-460B-8789-104160F39890}"/>
                    </a:ext>
                  </a:extLst>
                </p:cNvPr>
                <p:cNvSpPr txBox="1"/>
                <p:nvPr/>
              </p:nvSpPr>
              <p:spPr>
                <a:xfrm>
                  <a:off x="3533684" y="2704207"/>
                  <a:ext cx="598483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95959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41.7% 25/60</a:t>
                  </a:r>
                </a:p>
              </p:txBody>
            </p:sp>
            <p:grpSp>
              <p:nvGrpSpPr>
                <p:cNvPr id="177" name="Group 176">
                  <a:extLst>
                    <a:ext uri="{FF2B5EF4-FFF2-40B4-BE49-F238E27FC236}">
                      <a16:creationId xmlns:a16="http://schemas.microsoft.com/office/drawing/2014/main" id="{C3511737-0DF7-42A3-8722-E1917A7D5367}"/>
                    </a:ext>
                  </a:extLst>
                </p:cNvPr>
                <p:cNvGrpSpPr/>
                <p:nvPr/>
              </p:nvGrpSpPr>
              <p:grpSpPr>
                <a:xfrm>
                  <a:off x="3790063" y="3020979"/>
                  <a:ext cx="85725" cy="1078181"/>
                  <a:chOff x="3010037" y="2501842"/>
                  <a:chExt cx="85725" cy="1068388"/>
                </a:xfrm>
              </p:grpSpPr>
              <p:cxnSp>
                <p:nvCxnSpPr>
                  <p:cNvPr id="178" name="Straight Connector 177">
                    <a:extLst>
                      <a:ext uri="{FF2B5EF4-FFF2-40B4-BE49-F238E27FC236}">
                        <a16:creationId xmlns:a16="http://schemas.microsoft.com/office/drawing/2014/main" id="{C7C6CABE-FAF0-4A28-98D5-CEC9FEE4182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52899" y="2501842"/>
                    <a:ext cx="0" cy="1066858"/>
                  </a:xfrm>
                  <a:prstGeom prst="line">
                    <a:avLst/>
                  </a:prstGeom>
                  <a:ln w="19050">
                    <a:solidFill>
                      <a:srgbClr val="BFBFBF"/>
                    </a:solidFill>
                  </a:ln>
                </p:spPr>
                <p:style>
                  <a:lnRef idx="1">
                    <a:schemeClr val="accent6"/>
                  </a:lnRef>
                  <a:fillRef idx="0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9" name="Straight Connector 178">
                    <a:extLst>
                      <a:ext uri="{FF2B5EF4-FFF2-40B4-BE49-F238E27FC236}">
                        <a16:creationId xmlns:a16="http://schemas.microsoft.com/office/drawing/2014/main" id="{9BE1C643-818F-4E89-A125-DF7E53C995E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10037" y="2501842"/>
                    <a:ext cx="85725" cy="0"/>
                  </a:xfrm>
                  <a:prstGeom prst="line">
                    <a:avLst/>
                  </a:prstGeom>
                  <a:ln w="19050">
                    <a:solidFill>
                      <a:srgbClr val="BFBFBF"/>
                    </a:solidFill>
                  </a:ln>
                </p:spPr>
                <p:style>
                  <a:lnRef idx="1">
                    <a:schemeClr val="accent6"/>
                  </a:lnRef>
                  <a:fillRef idx="0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" name="Straight Connector 179">
                    <a:extLst>
                      <a:ext uri="{FF2B5EF4-FFF2-40B4-BE49-F238E27FC236}">
                        <a16:creationId xmlns:a16="http://schemas.microsoft.com/office/drawing/2014/main" id="{44C4B1A3-3D16-4DBF-A289-DE7F99CFE84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10037" y="3570230"/>
                    <a:ext cx="85725" cy="0"/>
                  </a:xfrm>
                  <a:prstGeom prst="line">
                    <a:avLst/>
                  </a:prstGeom>
                  <a:ln w="19050">
                    <a:solidFill>
                      <a:srgbClr val="BFBFBF"/>
                    </a:solidFill>
                  </a:ln>
                </p:spPr>
                <p:style>
                  <a:lnRef idx="1">
                    <a:schemeClr val="accent6"/>
                  </a:lnRef>
                  <a:fillRef idx="0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288B88F8-6696-4A2F-9E26-58282D6F14EE}"/>
                  </a:ext>
                </a:extLst>
              </p:cNvPr>
              <p:cNvGrpSpPr/>
              <p:nvPr/>
            </p:nvGrpSpPr>
            <p:grpSpPr>
              <a:xfrm>
                <a:off x="4000912" y="2145674"/>
                <a:ext cx="598483" cy="3383715"/>
                <a:chOff x="4115216" y="2145674"/>
                <a:chExt cx="598483" cy="3383715"/>
              </a:xfrm>
            </p:grpSpPr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4BFBA727-CD9B-4765-9077-EB909B7143C4}"/>
                    </a:ext>
                  </a:extLst>
                </p:cNvPr>
                <p:cNvSpPr/>
                <p:nvPr/>
              </p:nvSpPr>
              <p:spPr>
                <a:xfrm>
                  <a:off x="4180457" y="3188537"/>
                  <a:ext cx="468000" cy="2112645"/>
                </a:xfrm>
                <a:custGeom>
                  <a:avLst/>
                  <a:gdLst>
                    <a:gd name="connsiteX0" fmla="*/ 0 w 564954"/>
                    <a:gd name="connsiteY0" fmla="*/ 0 h 2452088"/>
                    <a:gd name="connsiteX1" fmla="*/ 564955 w 564954"/>
                    <a:gd name="connsiteY1" fmla="*/ 0 h 2452088"/>
                    <a:gd name="connsiteX2" fmla="*/ 564955 w 564954"/>
                    <a:gd name="connsiteY2" fmla="*/ 2452089 h 2452088"/>
                    <a:gd name="connsiteX3" fmla="*/ 0 w 564954"/>
                    <a:gd name="connsiteY3" fmla="*/ 2452089 h 2452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4954" h="2452088">
                      <a:moveTo>
                        <a:pt x="0" y="0"/>
                      </a:moveTo>
                      <a:lnTo>
                        <a:pt x="564955" y="0"/>
                      </a:lnTo>
                      <a:lnTo>
                        <a:pt x="564955" y="2452089"/>
                      </a:lnTo>
                      <a:lnTo>
                        <a:pt x="0" y="2452089"/>
                      </a:lnTo>
                      <a:close/>
                    </a:path>
                  </a:pathLst>
                </a:custGeom>
                <a:solidFill>
                  <a:srgbClr val="376091"/>
                </a:solidFill>
                <a:ln w="115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959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02D3F95F-29E7-4459-A195-1FC251445B40}"/>
                    </a:ext>
                  </a:extLst>
                </p:cNvPr>
                <p:cNvSpPr txBox="1"/>
                <p:nvPr/>
              </p:nvSpPr>
              <p:spPr>
                <a:xfrm>
                  <a:off x="4115216" y="5390736"/>
                  <a:ext cx="598483" cy="13865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95959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MT</a:t>
                  </a:r>
                </a:p>
              </p:txBody>
            </p:sp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E20D71C6-70A5-4EF2-B7FB-D9CFD0CAD8AE}"/>
                    </a:ext>
                  </a:extLst>
                </p:cNvPr>
                <p:cNvSpPr txBox="1"/>
                <p:nvPr/>
              </p:nvSpPr>
              <p:spPr>
                <a:xfrm>
                  <a:off x="4115216" y="2145674"/>
                  <a:ext cx="598483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95959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51.4%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95959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18/35</a:t>
                  </a:r>
                </a:p>
              </p:txBody>
            </p:sp>
            <p:grpSp>
              <p:nvGrpSpPr>
                <p:cNvPr id="181" name="Group 180">
                  <a:extLst>
                    <a:ext uri="{FF2B5EF4-FFF2-40B4-BE49-F238E27FC236}">
                      <a16:creationId xmlns:a16="http://schemas.microsoft.com/office/drawing/2014/main" id="{2028E85F-42EC-411B-9FD5-2F68C587A85E}"/>
                    </a:ext>
                  </a:extLst>
                </p:cNvPr>
                <p:cNvGrpSpPr/>
                <p:nvPr/>
              </p:nvGrpSpPr>
              <p:grpSpPr>
                <a:xfrm>
                  <a:off x="4371595" y="2461394"/>
                  <a:ext cx="85725" cy="1429398"/>
                  <a:chOff x="3010037" y="2501842"/>
                  <a:chExt cx="85725" cy="1068388"/>
                </a:xfrm>
              </p:grpSpPr>
              <p:cxnSp>
                <p:nvCxnSpPr>
                  <p:cNvPr id="182" name="Straight Connector 181">
                    <a:extLst>
                      <a:ext uri="{FF2B5EF4-FFF2-40B4-BE49-F238E27FC236}">
                        <a16:creationId xmlns:a16="http://schemas.microsoft.com/office/drawing/2014/main" id="{CA606365-CFA7-4CBB-9648-4454E5D4C5B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52899" y="2501842"/>
                    <a:ext cx="0" cy="1066858"/>
                  </a:xfrm>
                  <a:prstGeom prst="line">
                    <a:avLst/>
                  </a:prstGeom>
                  <a:ln w="19050">
                    <a:solidFill>
                      <a:srgbClr val="BFBFBF"/>
                    </a:solidFill>
                  </a:ln>
                </p:spPr>
                <p:style>
                  <a:lnRef idx="1">
                    <a:schemeClr val="accent6"/>
                  </a:lnRef>
                  <a:fillRef idx="0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3" name="Straight Connector 182">
                    <a:extLst>
                      <a:ext uri="{FF2B5EF4-FFF2-40B4-BE49-F238E27FC236}">
                        <a16:creationId xmlns:a16="http://schemas.microsoft.com/office/drawing/2014/main" id="{03A153CC-0CC2-41EB-8351-1DA623751E0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10037" y="2501842"/>
                    <a:ext cx="85725" cy="0"/>
                  </a:xfrm>
                  <a:prstGeom prst="line">
                    <a:avLst/>
                  </a:prstGeom>
                  <a:ln w="19050">
                    <a:solidFill>
                      <a:srgbClr val="BFBFBF"/>
                    </a:solidFill>
                  </a:ln>
                </p:spPr>
                <p:style>
                  <a:lnRef idx="1">
                    <a:schemeClr val="accent6"/>
                  </a:lnRef>
                  <a:fillRef idx="0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" name="Straight Connector 183">
                    <a:extLst>
                      <a:ext uri="{FF2B5EF4-FFF2-40B4-BE49-F238E27FC236}">
                        <a16:creationId xmlns:a16="http://schemas.microsoft.com/office/drawing/2014/main" id="{56CC565C-556A-4F7B-8D6E-EB3606B8746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10037" y="3570230"/>
                    <a:ext cx="85725" cy="0"/>
                  </a:xfrm>
                  <a:prstGeom prst="line">
                    <a:avLst/>
                  </a:prstGeom>
                  <a:ln w="19050">
                    <a:solidFill>
                      <a:srgbClr val="BFBFBF"/>
                    </a:solidFill>
                  </a:ln>
                </p:spPr>
                <p:style>
                  <a:lnRef idx="1">
                    <a:schemeClr val="accent6"/>
                  </a:lnRef>
                  <a:fillRef idx="0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8B99A-F0B6-41D8-8A81-BD78FC467104}"/>
              </a:ext>
            </a:extLst>
          </p:cNvPr>
          <p:cNvGrpSpPr/>
          <p:nvPr/>
        </p:nvGrpSpPr>
        <p:grpSpPr>
          <a:xfrm>
            <a:off x="3921077" y="1771042"/>
            <a:ext cx="1195249" cy="4247970"/>
            <a:chOff x="3921077" y="1478003"/>
            <a:chExt cx="1195249" cy="4247970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FDA8330D-FE9E-41C0-A44C-81FF3D271913}"/>
                </a:ext>
              </a:extLst>
            </p:cNvPr>
            <p:cNvSpPr txBox="1"/>
            <p:nvPr/>
          </p:nvSpPr>
          <p:spPr>
            <a:xfrm>
              <a:off x="3921077" y="5567513"/>
              <a:ext cx="1195249" cy="15846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CDKN2A</a:t>
              </a: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D97DA33F-9355-436D-A149-3D76164FB487}"/>
                </a:ext>
              </a:extLst>
            </p:cNvPr>
            <p:cNvSpPr/>
            <p:nvPr/>
          </p:nvSpPr>
          <p:spPr>
            <a:xfrm>
              <a:off x="4048885" y="3456774"/>
              <a:ext cx="468000" cy="1844302"/>
            </a:xfrm>
            <a:custGeom>
              <a:avLst/>
              <a:gdLst>
                <a:gd name="connsiteX0" fmla="*/ 0 w 564954"/>
                <a:gd name="connsiteY0" fmla="*/ 0 h 2140631"/>
                <a:gd name="connsiteX1" fmla="*/ 564955 w 564954"/>
                <a:gd name="connsiteY1" fmla="*/ 0 h 2140631"/>
                <a:gd name="connsiteX2" fmla="*/ 564955 w 564954"/>
                <a:gd name="connsiteY2" fmla="*/ 2140631 h 2140631"/>
                <a:gd name="connsiteX3" fmla="*/ 0 w 564954"/>
                <a:gd name="connsiteY3" fmla="*/ 2140631 h 2140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4954" h="2140631">
                  <a:moveTo>
                    <a:pt x="0" y="0"/>
                  </a:moveTo>
                  <a:lnTo>
                    <a:pt x="564955" y="0"/>
                  </a:lnTo>
                  <a:lnTo>
                    <a:pt x="564955" y="2140631"/>
                  </a:lnTo>
                  <a:lnTo>
                    <a:pt x="0" y="2140631"/>
                  </a:lnTo>
                  <a:close/>
                </a:path>
              </a:pathLst>
            </a:custGeom>
            <a:solidFill>
              <a:srgbClr val="77923C"/>
            </a:solidFill>
            <a:ln w="115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3573F67-228D-44FF-B0BC-8B31FE403FF0}"/>
                </a:ext>
              </a:extLst>
            </p:cNvPr>
            <p:cNvSpPr txBox="1"/>
            <p:nvPr/>
          </p:nvSpPr>
          <p:spPr>
            <a:xfrm>
              <a:off x="3983644" y="5390736"/>
              <a:ext cx="598483" cy="13865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WT</a:t>
              </a: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2DA90561-05BF-4934-BFCB-4D06D8B085EB}"/>
                </a:ext>
              </a:extLst>
            </p:cNvPr>
            <p:cNvSpPr txBox="1"/>
            <p:nvPr/>
          </p:nvSpPr>
          <p:spPr>
            <a:xfrm>
              <a:off x="4025698" y="2504397"/>
              <a:ext cx="51437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44.9% 22/49</a:t>
              </a:r>
            </a:p>
          </p:txBody>
        </p: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6918A310-A970-4AB0-8712-667C6493C326}"/>
                </a:ext>
              </a:extLst>
            </p:cNvPr>
            <p:cNvGrpSpPr/>
            <p:nvPr/>
          </p:nvGrpSpPr>
          <p:grpSpPr>
            <a:xfrm>
              <a:off x="4240023" y="2821113"/>
              <a:ext cx="85725" cy="1195025"/>
              <a:chOff x="3010037" y="2501842"/>
              <a:chExt cx="85725" cy="1068388"/>
            </a:xfrm>
          </p:grpSpPr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B06E2B11-FBFD-48F8-B956-8BA087B27F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2899" y="2501842"/>
                <a:ext cx="0" cy="1066858"/>
              </a:xfrm>
              <a:prstGeom prst="line">
                <a:avLst/>
              </a:prstGeom>
              <a:ln w="19050">
                <a:solidFill>
                  <a:srgbClr val="BFBFBF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76DDFF42-44D9-4D42-8F76-2D61188E3E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10037" y="2501842"/>
                <a:ext cx="85725" cy="0"/>
              </a:xfrm>
              <a:prstGeom prst="line">
                <a:avLst/>
              </a:prstGeom>
              <a:ln w="19050">
                <a:solidFill>
                  <a:srgbClr val="BFBFBF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520D1931-E78D-4154-9B82-E09FDADBC0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10037" y="3570230"/>
                <a:ext cx="85725" cy="0"/>
              </a:xfrm>
              <a:prstGeom prst="line">
                <a:avLst/>
              </a:prstGeom>
              <a:ln w="19050">
                <a:solidFill>
                  <a:srgbClr val="BFBFBF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A491BAD6-96AC-487E-8947-CD9BCAFF56D1}"/>
                </a:ext>
              </a:extLst>
            </p:cNvPr>
            <p:cNvSpPr/>
            <p:nvPr/>
          </p:nvSpPr>
          <p:spPr>
            <a:xfrm>
              <a:off x="4520516" y="2905042"/>
              <a:ext cx="468000" cy="2396140"/>
            </a:xfrm>
            <a:custGeom>
              <a:avLst/>
              <a:gdLst>
                <a:gd name="connsiteX0" fmla="*/ 0 w 564954"/>
                <a:gd name="connsiteY0" fmla="*/ 0 h 2781134"/>
                <a:gd name="connsiteX1" fmla="*/ 564955 w 564954"/>
                <a:gd name="connsiteY1" fmla="*/ 0 h 2781134"/>
                <a:gd name="connsiteX2" fmla="*/ 564955 w 564954"/>
                <a:gd name="connsiteY2" fmla="*/ 2781135 h 2781134"/>
                <a:gd name="connsiteX3" fmla="*/ 0 w 564954"/>
                <a:gd name="connsiteY3" fmla="*/ 2781135 h 2781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4954" h="2781134">
                  <a:moveTo>
                    <a:pt x="0" y="0"/>
                  </a:moveTo>
                  <a:lnTo>
                    <a:pt x="564955" y="0"/>
                  </a:lnTo>
                  <a:lnTo>
                    <a:pt x="564955" y="2781135"/>
                  </a:lnTo>
                  <a:lnTo>
                    <a:pt x="0" y="2781135"/>
                  </a:lnTo>
                  <a:close/>
                </a:path>
              </a:pathLst>
            </a:custGeom>
            <a:solidFill>
              <a:srgbClr val="376091"/>
            </a:solidFill>
            <a:ln w="115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64143A05-4228-4129-AC77-F49F9C5F6213}"/>
                </a:ext>
              </a:extLst>
            </p:cNvPr>
            <p:cNvSpPr txBox="1"/>
            <p:nvPr/>
          </p:nvSpPr>
          <p:spPr>
            <a:xfrm>
              <a:off x="4455275" y="5390736"/>
              <a:ext cx="598483" cy="13865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MT</a:t>
              </a: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271C1DC2-984A-4AFD-A78C-F075BA7E635E}"/>
                </a:ext>
              </a:extLst>
            </p:cNvPr>
            <p:cNvSpPr txBox="1"/>
            <p:nvPr/>
          </p:nvSpPr>
          <p:spPr>
            <a:xfrm>
              <a:off x="4500437" y="1478003"/>
              <a:ext cx="508158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58.3%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7/12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3113881-99B2-4820-9973-CC42B6228AC4}"/>
                </a:ext>
              </a:extLst>
            </p:cNvPr>
            <p:cNvGrpSpPr/>
            <p:nvPr/>
          </p:nvGrpSpPr>
          <p:grpSpPr>
            <a:xfrm>
              <a:off x="4711654" y="1794816"/>
              <a:ext cx="85725" cy="2350332"/>
              <a:chOff x="5656699" y="1794816"/>
              <a:chExt cx="85725" cy="2350332"/>
            </a:xfrm>
          </p:grpSpPr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FE0BA0A1-FDC6-4F5F-BA73-2AD7927EC1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99561" y="1794816"/>
                <a:ext cx="0" cy="2346966"/>
              </a:xfrm>
              <a:prstGeom prst="line">
                <a:avLst/>
              </a:prstGeom>
              <a:ln w="19050">
                <a:solidFill>
                  <a:srgbClr val="BFBFBF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A3957408-7ACB-418C-92DC-C192D3C3EC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56699" y="1794816"/>
                <a:ext cx="85725" cy="0"/>
              </a:xfrm>
              <a:prstGeom prst="line">
                <a:avLst/>
              </a:prstGeom>
              <a:ln w="19050">
                <a:solidFill>
                  <a:srgbClr val="BFBFBF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2188F0AE-F812-4DDD-AC0A-A4F2A2E58C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56699" y="4145148"/>
                <a:ext cx="85725" cy="0"/>
              </a:xfrm>
              <a:prstGeom prst="line">
                <a:avLst/>
              </a:prstGeom>
              <a:ln w="19050">
                <a:solidFill>
                  <a:srgbClr val="BFBFBF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2681CF1-B765-40A5-9297-89C4F529CF21}"/>
              </a:ext>
            </a:extLst>
          </p:cNvPr>
          <p:cNvGrpSpPr/>
          <p:nvPr/>
        </p:nvGrpSpPr>
        <p:grpSpPr>
          <a:xfrm>
            <a:off x="5265777" y="2613520"/>
            <a:ext cx="768779" cy="3393420"/>
            <a:chOff x="5325937" y="2320481"/>
            <a:chExt cx="768779" cy="3393420"/>
          </a:xfrm>
        </p:grpSpPr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9D5C6844-FDC4-45E3-915D-AB452A3E5EAA}"/>
                </a:ext>
              </a:extLst>
            </p:cNvPr>
            <p:cNvSpPr txBox="1"/>
            <p:nvPr/>
          </p:nvSpPr>
          <p:spPr>
            <a:xfrm>
              <a:off x="5325937" y="5390736"/>
              <a:ext cx="768779" cy="32316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STK11 MT/</a:t>
              </a:r>
              <a:b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</a:b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KEAP1 MT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9EC077E-0223-4113-8DED-D57263B6564F}"/>
                </a:ext>
              </a:extLst>
            </p:cNvPr>
            <p:cNvGrpSpPr/>
            <p:nvPr/>
          </p:nvGrpSpPr>
          <p:grpSpPr>
            <a:xfrm>
              <a:off x="5369966" y="2320481"/>
              <a:ext cx="680721" cy="2980702"/>
              <a:chOff x="6191728" y="2320481"/>
              <a:chExt cx="680721" cy="2980702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37BC2142-B63D-4A02-863A-8C4EF67E725F}"/>
                  </a:ext>
                </a:extLst>
              </p:cNvPr>
              <p:cNvSpPr/>
              <p:nvPr/>
            </p:nvSpPr>
            <p:spPr>
              <a:xfrm>
                <a:off x="6298088" y="3838071"/>
                <a:ext cx="468000" cy="1463112"/>
              </a:xfrm>
              <a:prstGeom prst="rect">
                <a:avLst/>
              </a:prstGeom>
              <a:solidFill>
                <a:srgbClr val="002060"/>
              </a:solidFill>
              <a:ln w="63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98641535-87DD-4127-AF9B-BA443799C477}"/>
                  </a:ext>
                </a:extLst>
              </p:cNvPr>
              <p:cNvSpPr txBox="1"/>
              <p:nvPr/>
            </p:nvSpPr>
            <p:spPr>
              <a:xfrm>
                <a:off x="6191728" y="2320481"/>
                <a:ext cx="680721" cy="307777"/>
              </a:xfrm>
              <a:prstGeom prst="rect">
                <a:avLst/>
              </a:prstGeom>
              <a:noFill/>
            </p:spPr>
            <p:txBody>
              <a:bodyPr wrap="square" t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959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35.7%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959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5/14</a:t>
                </a:r>
              </a:p>
            </p:txBody>
          </p:sp>
          <p:grpSp>
            <p:nvGrpSpPr>
              <p:cNvPr id="193" name="Group 192">
                <a:extLst>
                  <a:ext uri="{FF2B5EF4-FFF2-40B4-BE49-F238E27FC236}">
                    <a16:creationId xmlns:a16="http://schemas.microsoft.com/office/drawing/2014/main" id="{E1B8CD10-8C33-4823-9346-2D08260E991C}"/>
                  </a:ext>
                </a:extLst>
              </p:cNvPr>
              <p:cNvGrpSpPr/>
              <p:nvPr/>
            </p:nvGrpSpPr>
            <p:grpSpPr>
              <a:xfrm>
                <a:off x="6489226" y="2638355"/>
                <a:ext cx="85725" cy="2132612"/>
                <a:chOff x="3010037" y="2501842"/>
                <a:chExt cx="85725" cy="1068388"/>
              </a:xfrm>
            </p:grpSpPr>
            <p:cxnSp>
              <p:nvCxnSpPr>
                <p:cNvPr id="194" name="Straight Connector 193">
                  <a:extLst>
                    <a:ext uri="{FF2B5EF4-FFF2-40B4-BE49-F238E27FC236}">
                      <a16:creationId xmlns:a16="http://schemas.microsoft.com/office/drawing/2014/main" id="{8EBEF1A0-58EE-4882-B47E-45A511D550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52899" y="2501842"/>
                  <a:ext cx="0" cy="1066858"/>
                </a:xfrm>
                <a:prstGeom prst="line">
                  <a:avLst/>
                </a:prstGeom>
                <a:ln w="19050">
                  <a:solidFill>
                    <a:srgbClr val="BFBFBF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>
                  <a:extLst>
                    <a:ext uri="{FF2B5EF4-FFF2-40B4-BE49-F238E27FC236}">
                      <a16:creationId xmlns:a16="http://schemas.microsoft.com/office/drawing/2014/main" id="{605AD4C5-A168-4955-BA62-8F1DFD0B82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10037" y="2501842"/>
                  <a:ext cx="85725" cy="0"/>
                </a:xfrm>
                <a:prstGeom prst="line">
                  <a:avLst/>
                </a:prstGeom>
                <a:ln w="19050">
                  <a:solidFill>
                    <a:srgbClr val="BFBFBF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>
                  <a:extLst>
                    <a:ext uri="{FF2B5EF4-FFF2-40B4-BE49-F238E27FC236}">
                      <a16:creationId xmlns:a16="http://schemas.microsoft.com/office/drawing/2014/main" id="{B5CB63E3-2F97-450E-95FC-FF0A5E0CA3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10037" y="3570230"/>
                  <a:ext cx="85725" cy="0"/>
                </a:xfrm>
                <a:prstGeom prst="line">
                  <a:avLst/>
                </a:prstGeom>
                <a:ln w="19050">
                  <a:solidFill>
                    <a:srgbClr val="BFBFBF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03" name="Line 31">
            <a:extLst>
              <a:ext uri="{FF2B5EF4-FFF2-40B4-BE49-F238E27FC236}">
                <a16:creationId xmlns:a16="http://schemas.microsoft.com/office/drawing/2014/main" id="{85D850E1-0B5F-4727-AC59-68DB2416748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6987" y="2720443"/>
            <a:ext cx="66675" cy="0"/>
          </a:xfrm>
          <a:prstGeom prst="line">
            <a:avLst/>
          </a:prstGeom>
          <a:noFill/>
          <a:ln w="19050" cap="flat">
            <a:solidFill>
              <a:srgbClr val="59595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4" name="Line 32">
            <a:extLst>
              <a:ext uri="{FF2B5EF4-FFF2-40B4-BE49-F238E27FC236}">
                <a16:creationId xmlns:a16="http://schemas.microsoft.com/office/drawing/2014/main" id="{8E420EEC-2689-417C-B23E-77B5516B0B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6987" y="2310416"/>
            <a:ext cx="66675" cy="0"/>
          </a:xfrm>
          <a:prstGeom prst="line">
            <a:avLst/>
          </a:prstGeom>
          <a:noFill/>
          <a:ln w="19050" cap="flat">
            <a:solidFill>
              <a:srgbClr val="59595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5" name="Line 33">
            <a:extLst>
              <a:ext uri="{FF2B5EF4-FFF2-40B4-BE49-F238E27FC236}">
                <a16:creationId xmlns:a16="http://schemas.microsoft.com/office/drawing/2014/main" id="{F4CA68A9-3F7A-47A2-9636-DB8B7A501EC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6987" y="1899026"/>
            <a:ext cx="66675" cy="0"/>
          </a:xfrm>
          <a:prstGeom prst="line">
            <a:avLst/>
          </a:prstGeom>
          <a:noFill/>
          <a:ln w="19050" cap="flat">
            <a:solidFill>
              <a:srgbClr val="59595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572B0989-51D6-4846-8EE0-8AEE22E3CB43}"/>
              </a:ext>
            </a:extLst>
          </p:cNvPr>
          <p:cNvSpPr txBox="1"/>
          <p:nvPr/>
        </p:nvSpPr>
        <p:spPr>
          <a:xfrm>
            <a:off x="545929" y="2636818"/>
            <a:ext cx="157094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70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A592ADE2-A1A9-452E-AAAE-D20D861AF1D5}"/>
              </a:ext>
            </a:extLst>
          </p:cNvPr>
          <p:cNvSpPr txBox="1"/>
          <p:nvPr/>
        </p:nvSpPr>
        <p:spPr>
          <a:xfrm>
            <a:off x="545929" y="2227292"/>
            <a:ext cx="157094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80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B375A694-A8A5-46F9-9126-514EB822E424}"/>
              </a:ext>
            </a:extLst>
          </p:cNvPr>
          <p:cNvSpPr txBox="1"/>
          <p:nvPr/>
        </p:nvSpPr>
        <p:spPr>
          <a:xfrm>
            <a:off x="545929" y="1817767"/>
            <a:ext cx="157094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90</a:t>
            </a:r>
          </a:p>
        </p:txBody>
      </p:sp>
      <p:sp>
        <p:nvSpPr>
          <p:cNvPr id="228" name="Line 27">
            <a:extLst>
              <a:ext uri="{FF2B5EF4-FFF2-40B4-BE49-F238E27FC236}">
                <a16:creationId xmlns:a16="http://schemas.microsoft.com/office/drawing/2014/main" id="{B3F277FC-01FE-47FD-B80E-97776BBF3C6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75196" y="5591840"/>
            <a:ext cx="66675" cy="0"/>
          </a:xfrm>
          <a:prstGeom prst="line">
            <a:avLst/>
          </a:prstGeom>
          <a:noFill/>
          <a:ln w="19050" cap="flat">
            <a:solidFill>
              <a:srgbClr val="59595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9" name="Line 28">
            <a:extLst>
              <a:ext uri="{FF2B5EF4-FFF2-40B4-BE49-F238E27FC236}">
                <a16:creationId xmlns:a16="http://schemas.microsoft.com/office/drawing/2014/main" id="{89C0B3DB-359F-4FFF-9B81-7EFED75C9C0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75196" y="5182831"/>
            <a:ext cx="66675" cy="0"/>
          </a:xfrm>
          <a:prstGeom prst="line">
            <a:avLst/>
          </a:prstGeom>
          <a:noFill/>
          <a:ln w="19050" cap="flat">
            <a:solidFill>
              <a:srgbClr val="59595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0" name="Line 29">
            <a:extLst>
              <a:ext uri="{FF2B5EF4-FFF2-40B4-BE49-F238E27FC236}">
                <a16:creationId xmlns:a16="http://schemas.microsoft.com/office/drawing/2014/main" id="{63F589FE-F4E5-42DD-8218-156A2CAFBE1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75196" y="4772804"/>
            <a:ext cx="66675" cy="0"/>
          </a:xfrm>
          <a:prstGeom prst="line">
            <a:avLst/>
          </a:prstGeom>
          <a:noFill/>
          <a:ln w="19050" cap="flat">
            <a:solidFill>
              <a:srgbClr val="59595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1" name="Line 30">
            <a:extLst>
              <a:ext uri="{FF2B5EF4-FFF2-40B4-BE49-F238E27FC236}">
                <a16:creationId xmlns:a16="http://schemas.microsoft.com/office/drawing/2014/main" id="{B1783751-8D3D-46E2-817D-ABD1680B40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75196" y="4361414"/>
            <a:ext cx="66675" cy="0"/>
          </a:xfrm>
          <a:prstGeom prst="line">
            <a:avLst/>
          </a:prstGeom>
          <a:noFill/>
          <a:ln w="19050" cap="flat">
            <a:solidFill>
              <a:srgbClr val="59595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2" name="Line 31">
            <a:extLst>
              <a:ext uri="{FF2B5EF4-FFF2-40B4-BE49-F238E27FC236}">
                <a16:creationId xmlns:a16="http://schemas.microsoft.com/office/drawing/2014/main" id="{5C8B23F3-70CB-41CD-AA45-DBE1A8BA376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75196" y="3951387"/>
            <a:ext cx="66675" cy="0"/>
          </a:xfrm>
          <a:prstGeom prst="line">
            <a:avLst/>
          </a:prstGeom>
          <a:noFill/>
          <a:ln w="19050" cap="flat">
            <a:solidFill>
              <a:srgbClr val="59595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3" name="Line 32">
            <a:extLst>
              <a:ext uri="{FF2B5EF4-FFF2-40B4-BE49-F238E27FC236}">
                <a16:creationId xmlns:a16="http://schemas.microsoft.com/office/drawing/2014/main" id="{0986AE4C-E7C2-4496-92F3-8613496E1F9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75196" y="3541360"/>
            <a:ext cx="66675" cy="0"/>
          </a:xfrm>
          <a:prstGeom prst="line">
            <a:avLst/>
          </a:prstGeom>
          <a:noFill/>
          <a:ln w="19050" cap="flat">
            <a:solidFill>
              <a:srgbClr val="59595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4" name="Line 33">
            <a:extLst>
              <a:ext uri="{FF2B5EF4-FFF2-40B4-BE49-F238E27FC236}">
                <a16:creationId xmlns:a16="http://schemas.microsoft.com/office/drawing/2014/main" id="{AB57B2D0-F815-4D4F-9BDF-D78E96621ED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75196" y="3129970"/>
            <a:ext cx="66675" cy="0"/>
          </a:xfrm>
          <a:prstGeom prst="line">
            <a:avLst/>
          </a:prstGeom>
          <a:noFill/>
          <a:ln w="19050" cap="flat">
            <a:solidFill>
              <a:srgbClr val="59595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3E2AA3CA-BFED-45AC-B18F-073B2E5B1A91}"/>
              </a:ext>
            </a:extLst>
          </p:cNvPr>
          <p:cNvSpPr txBox="1"/>
          <p:nvPr/>
        </p:nvSpPr>
        <p:spPr>
          <a:xfrm>
            <a:off x="9182684" y="5515494"/>
            <a:ext cx="78548" cy="145255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</a:t>
            </a: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CD6AB1B5-8FCA-4FDC-B43A-7B294A8F46F8}"/>
              </a:ext>
            </a:extLst>
          </p:cNvPr>
          <p:cNvSpPr txBox="1"/>
          <p:nvPr/>
        </p:nvSpPr>
        <p:spPr>
          <a:xfrm rot="16200000">
            <a:off x="7624022" y="3612666"/>
            <a:ext cx="2580318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Response Rate (%)</a:t>
            </a: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CF9FFC26-3F4A-4C5D-AF16-EA192D479B95}"/>
              </a:ext>
            </a:extLst>
          </p:cNvPr>
          <p:cNvSpPr txBox="1"/>
          <p:nvPr/>
        </p:nvSpPr>
        <p:spPr>
          <a:xfrm>
            <a:off x="9104137" y="5108350"/>
            <a:ext cx="157095" cy="145255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C8F537D5-163C-4F82-B557-37C029DDCF46}"/>
              </a:ext>
            </a:extLst>
          </p:cNvPr>
          <p:cNvSpPr txBox="1"/>
          <p:nvPr/>
        </p:nvSpPr>
        <p:spPr>
          <a:xfrm>
            <a:off x="9104137" y="4698824"/>
            <a:ext cx="157095" cy="145255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D919F5FC-84B8-425D-B0E4-FA1711383BC6}"/>
              </a:ext>
            </a:extLst>
          </p:cNvPr>
          <p:cNvSpPr txBox="1"/>
          <p:nvPr/>
        </p:nvSpPr>
        <p:spPr>
          <a:xfrm>
            <a:off x="9104137" y="4289299"/>
            <a:ext cx="157095" cy="145255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30</a:t>
            </a: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F0B6E723-2A7C-44FC-9248-8FFDA97A24A6}"/>
              </a:ext>
            </a:extLst>
          </p:cNvPr>
          <p:cNvSpPr txBox="1"/>
          <p:nvPr/>
        </p:nvSpPr>
        <p:spPr>
          <a:xfrm>
            <a:off x="9104137" y="3879773"/>
            <a:ext cx="157095" cy="145255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40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FABA982D-A5FF-4CC7-BE37-E5BF49C95066}"/>
              </a:ext>
            </a:extLst>
          </p:cNvPr>
          <p:cNvSpPr txBox="1"/>
          <p:nvPr/>
        </p:nvSpPr>
        <p:spPr>
          <a:xfrm>
            <a:off x="9104137" y="3470247"/>
            <a:ext cx="157095" cy="145255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50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7A2E672B-7FE4-485B-A121-310CC737FD08}"/>
              </a:ext>
            </a:extLst>
          </p:cNvPr>
          <p:cNvSpPr txBox="1"/>
          <p:nvPr/>
        </p:nvSpPr>
        <p:spPr>
          <a:xfrm>
            <a:off x="9104137" y="3060722"/>
            <a:ext cx="157095" cy="145255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60</a:t>
            </a:r>
          </a:p>
        </p:txBody>
      </p:sp>
      <p:sp>
        <p:nvSpPr>
          <p:cNvPr id="243" name="Line 31">
            <a:extLst>
              <a:ext uri="{FF2B5EF4-FFF2-40B4-BE49-F238E27FC236}">
                <a16:creationId xmlns:a16="http://schemas.microsoft.com/office/drawing/2014/main" id="{FB86D367-4E08-41C6-8E7D-3302878B935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77880" y="2720443"/>
            <a:ext cx="66675" cy="0"/>
          </a:xfrm>
          <a:prstGeom prst="line">
            <a:avLst/>
          </a:prstGeom>
          <a:noFill/>
          <a:ln w="19050" cap="flat">
            <a:solidFill>
              <a:srgbClr val="59595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4" name="Line 32">
            <a:extLst>
              <a:ext uri="{FF2B5EF4-FFF2-40B4-BE49-F238E27FC236}">
                <a16:creationId xmlns:a16="http://schemas.microsoft.com/office/drawing/2014/main" id="{CF64EA9D-DFBC-43DC-8DD1-FAFEF24A6F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77880" y="2310416"/>
            <a:ext cx="66675" cy="0"/>
          </a:xfrm>
          <a:prstGeom prst="line">
            <a:avLst/>
          </a:prstGeom>
          <a:noFill/>
          <a:ln w="19050" cap="flat">
            <a:solidFill>
              <a:srgbClr val="59595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5" name="Line 33">
            <a:extLst>
              <a:ext uri="{FF2B5EF4-FFF2-40B4-BE49-F238E27FC236}">
                <a16:creationId xmlns:a16="http://schemas.microsoft.com/office/drawing/2014/main" id="{2AC2C70A-9C28-480E-8CCA-547C0063F56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77880" y="1899026"/>
            <a:ext cx="66675" cy="0"/>
          </a:xfrm>
          <a:prstGeom prst="line">
            <a:avLst/>
          </a:prstGeom>
          <a:noFill/>
          <a:ln w="19050" cap="flat">
            <a:solidFill>
              <a:srgbClr val="59595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125A4693-C8B6-45EC-BED4-7F3AF4DDE448}"/>
              </a:ext>
            </a:extLst>
          </p:cNvPr>
          <p:cNvSpPr txBox="1"/>
          <p:nvPr/>
        </p:nvSpPr>
        <p:spPr>
          <a:xfrm>
            <a:off x="9106822" y="2636818"/>
            <a:ext cx="157094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70</a:t>
            </a: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345090DB-A38E-48A9-B85D-41FAE284C6A7}"/>
              </a:ext>
            </a:extLst>
          </p:cNvPr>
          <p:cNvSpPr txBox="1"/>
          <p:nvPr/>
        </p:nvSpPr>
        <p:spPr>
          <a:xfrm>
            <a:off x="9106822" y="2227292"/>
            <a:ext cx="157094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80</a:t>
            </a:r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413B8AB5-74D3-40B7-BD26-CB71CEFE4B6D}"/>
              </a:ext>
            </a:extLst>
          </p:cNvPr>
          <p:cNvSpPr txBox="1"/>
          <p:nvPr/>
        </p:nvSpPr>
        <p:spPr>
          <a:xfrm>
            <a:off x="9106822" y="1817767"/>
            <a:ext cx="157094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46D1151-3A96-43BC-997A-639866F1834C}"/>
              </a:ext>
            </a:extLst>
          </p:cNvPr>
          <p:cNvGrpSpPr/>
          <p:nvPr/>
        </p:nvGrpSpPr>
        <p:grpSpPr>
          <a:xfrm>
            <a:off x="9441229" y="2769718"/>
            <a:ext cx="598483" cy="3019557"/>
            <a:chOff x="8875743" y="2476679"/>
            <a:chExt cx="598483" cy="3019557"/>
          </a:xfrm>
        </p:grpSpPr>
        <p:sp>
          <p:nvSpPr>
            <p:cNvPr id="122" name="Rectangle 5">
              <a:extLst>
                <a:ext uri="{FF2B5EF4-FFF2-40B4-BE49-F238E27FC236}">
                  <a16:creationId xmlns:a16="http://schemas.microsoft.com/office/drawing/2014/main" id="{41E2B3FC-DA54-4DC9-BA32-44879A6AE0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40984" y="3371267"/>
              <a:ext cx="468000" cy="192792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AE929B5C-842A-4257-8A8D-4B1B03683A81}"/>
                </a:ext>
              </a:extLst>
            </p:cNvPr>
            <p:cNvSpPr txBox="1"/>
            <p:nvPr/>
          </p:nvSpPr>
          <p:spPr>
            <a:xfrm>
              <a:off x="8875743" y="5371523"/>
              <a:ext cx="598483" cy="12471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&lt;1%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55D1A15D-4F37-4C2A-95F1-6ECD89EAA71D}"/>
                </a:ext>
              </a:extLst>
            </p:cNvPr>
            <p:cNvSpPr txBox="1"/>
            <p:nvPr/>
          </p:nvSpPr>
          <p:spPr>
            <a:xfrm>
              <a:off x="8875743" y="2476679"/>
              <a:ext cx="598483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46.8% 22/47</a:t>
              </a:r>
            </a:p>
          </p:txBody>
        </p: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774B97B7-6A8F-4168-B2CF-3FA0EF177CF2}"/>
                </a:ext>
              </a:extLst>
            </p:cNvPr>
            <p:cNvGrpSpPr/>
            <p:nvPr/>
          </p:nvGrpSpPr>
          <p:grpSpPr>
            <a:xfrm>
              <a:off x="9132122" y="2793268"/>
              <a:ext cx="85725" cy="1185801"/>
              <a:chOff x="3010037" y="2501842"/>
              <a:chExt cx="85725" cy="1068388"/>
            </a:xfrm>
          </p:grpSpPr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F23E20B8-8008-4C8C-9A4F-A85F910CAF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2899" y="2501842"/>
                <a:ext cx="0" cy="1066858"/>
              </a:xfrm>
              <a:prstGeom prst="line">
                <a:avLst/>
              </a:prstGeom>
              <a:ln w="19050">
                <a:solidFill>
                  <a:srgbClr val="BFBFBF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D32C9402-C537-440E-8883-43BC5742F0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10037" y="2501842"/>
                <a:ext cx="85725" cy="0"/>
              </a:xfrm>
              <a:prstGeom prst="line">
                <a:avLst/>
              </a:prstGeom>
              <a:ln w="19050">
                <a:solidFill>
                  <a:srgbClr val="BFBFBF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8BAEC584-4317-401C-8F43-5AEEF35D69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10037" y="3570230"/>
                <a:ext cx="85725" cy="0"/>
              </a:xfrm>
              <a:prstGeom prst="line">
                <a:avLst/>
              </a:prstGeom>
              <a:ln w="19050">
                <a:solidFill>
                  <a:srgbClr val="BFBFBF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1B2BBCA-38E0-4FDF-9511-11F3E12D1991}"/>
              </a:ext>
            </a:extLst>
          </p:cNvPr>
          <p:cNvGrpSpPr/>
          <p:nvPr/>
        </p:nvGrpSpPr>
        <p:grpSpPr>
          <a:xfrm>
            <a:off x="10073111" y="2614602"/>
            <a:ext cx="598483" cy="3174673"/>
            <a:chOff x="9655725" y="2321563"/>
            <a:chExt cx="598483" cy="3174673"/>
          </a:xfrm>
        </p:grpSpPr>
        <p:sp>
          <p:nvSpPr>
            <p:cNvPr id="123" name="Rectangle 6">
              <a:extLst>
                <a:ext uri="{FF2B5EF4-FFF2-40B4-BE49-F238E27FC236}">
                  <a16:creationId xmlns:a16="http://schemas.microsoft.com/office/drawing/2014/main" id="{E78EBAE5-6A44-45A9-86CD-20E9AE732F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20966" y="3469690"/>
              <a:ext cx="468000" cy="182950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DB9A52BA-012B-4BFC-8232-04EB05F9D527}"/>
                </a:ext>
              </a:extLst>
            </p:cNvPr>
            <p:cNvSpPr txBox="1"/>
            <p:nvPr/>
          </p:nvSpPr>
          <p:spPr>
            <a:xfrm>
              <a:off x="9655725" y="5371523"/>
              <a:ext cx="598483" cy="12471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1–49%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90F45D94-DAF7-47FB-9CD0-89726B5C9908}"/>
                </a:ext>
              </a:extLst>
            </p:cNvPr>
            <p:cNvSpPr txBox="1"/>
            <p:nvPr/>
          </p:nvSpPr>
          <p:spPr>
            <a:xfrm>
              <a:off x="9655725" y="2321563"/>
              <a:ext cx="598483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44.4%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12/27</a:t>
              </a:r>
            </a:p>
          </p:txBody>
        </p: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73F0FEC4-856E-4550-936A-7358BA9D2549}"/>
                </a:ext>
              </a:extLst>
            </p:cNvPr>
            <p:cNvGrpSpPr/>
            <p:nvPr/>
          </p:nvGrpSpPr>
          <p:grpSpPr>
            <a:xfrm>
              <a:off x="9912104" y="2639179"/>
              <a:ext cx="85725" cy="1623600"/>
              <a:chOff x="3010037" y="2501842"/>
              <a:chExt cx="85725" cy="1068388"/>
            </a:xfrm>
          </p:grpSpPr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DAA5BA23-8590-4C44-B36D-9ABEB465CF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2899" y="2501842"/>
                <a:ext cx="0" cy="1066858"/>
              </a:xfrm>
              <a:prstGeom prst="line">
                <a:avLst/>
              </a:prstGeom>
              <a:ln w="19050">
                <a:solidFill>
                  <a:srgbClr val="BFBFBF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D6955239-85FC-44B5-813C-3F4297B143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10037" y="2501842"/>
                <a:ext cx="85725" cy="0"/>
              </a:xfrm>
              <a:prstGeom prst="line">
                <a:avLst/>
              </a:prstGeom>
              <a:ln w="19050">
                <a:solidFill>
                  <a:srgbClr val="BFBFBF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20C13F2E-5738-4B51-9567-0B27FA5335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10037" y="3570230"/>
                <a:ext cx="85725" cy="0"/>
              </a:xfrm>
              <a:prstGeom prst="line">
                <a:avLst/>
              </a:prstGeom>
              <a:ln w="19050">
                <a:solidFill>
                  <a:srgbClr val="BFBFBF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C5FC194-5498-47FB-9635-92C043F07FFA}"/>
              </a:ext>
            </a:extLst>
          </p:cNvPr>
          <p:cNvGrpSpPr/>
          <p:nvPr/>
        </p:nvGrpSpPr>
        <p:grpSpPr>
          <a:xfrm>
            <a:off x="10704992" y="2287045"/>
            <a:ext cx="598483" cy="3502230"/>
            <a:chOff x="10704992" y="1994006"/>
            <a:chExt cx="598483" cy="3502230"/>
          </a:xfrm>
        </p:grpSpPr>
        <p:sp>
          <p:nvSpPr>
            <p:cNvPr id="124" name="Rectangle 7">
              <a:extLst>
                <a:ext uri="{FF2B5EF4-FFF2-40B4-BE49-F238E27FC236}">
                  <a16:creationId xmlns:a16="http://schemas.microsoft.com/office/drawing/2014/main" id="{CC3A5985-755E-4918-9A30-2C42A49E28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70233" y="3585152"/>
              <a:ext cx="468000" cy="1714040"/>
            </a:xfrm>
            <a:prstGeom prst="rect">
              <a:avLst/>
            </a:prstGeom>
            <a:solidFill>
              <a:srgbClr val="4F2A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6764727-E37F-4DBE-87A3-147A240D9080}"/>
                </a:ext>
              </a:extLst>
            </p:cNvPr>
            <p:cNvSpPr txBox="1"/>
            <p:nvPr/>
          </p:nvSpPr>
          <p:spPr>
            <a:xfrm>
              <a:off x="10704992" y="5371523"/>
              <a:ext cx="598483" cy="12471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≥50%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BA9BB954-2CEB-4428-81A3-E61CA8126678}"/>
                </a:ext>
              </a:extLst>
            </p:cNvPr>
            <p:cNvSpPr txBox="1"/>
            <p:nvPr/>
          </p:nvSpPr>
          <p:spPr>
            <a:xfrm>
              <a:off x="10704992" y="1994006"/>
              <a:ext cx="598483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41.7% 5/12</a:t>
              </a:r>
            </a:p>
          </p:txBody>
        </p: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F4EA33FB-A73A-4E49-8AAC-77E6B916A040}"/>
                </a:ext>
              </a:extLst>
            </p:cNvPr>
            <p:cNvGrpSpPr/>
            <p:nvPr/>
          </p:nvGrpSpPr>
          <p:grpSpPr>
            <a:xfrm>
              <a:off x="10961371" y="2311400"/>
              <a:ext cx="85725" cy="2366730"/>
              <a:chOff x="3010037" y="2501842"/>
              <a:chExt cx="85725" cy="1068388"/>
            </a:xfrm>
          </p:grpSpPr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BB86D9BD-D105-47AE-AB17-A9432567FD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2899" y="2501842"/>
                <a:ext cx="0" cy="1066858"/>
              </a:xfrm>
              <a:prstGeom prst="line">
                <a:avLst/>
              </a:prstGeom>
              <a:ln w="19050">
                <a:solidFill>
                  <a:srgbClr val="BFBFBF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C862021C-C48E-4932-B581-337A1D2833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10037" y="2501842"/>
                <a:ext cx="85725" cy="0"/>
              </a:xfrm>
              <a:prstGeom prst="line">
                <a:avLst/>
              </a:prstGeom>
              <a:ln w="19050">
                <a:solidFill>
                  <a:srgbClr val="BFBFBF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83357A0D-E4F9-4535-9CD0-F13E30DADF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10037" y="3570230"/>
                <a:ext cx="85725" cy="0"/>
              </a:xfrm>
              <a:prstGeom prst="line">
                <a:avLst/>
              </a:prstGeom>
              <a:ln w="19050">
                <a:solidFill>
                  <a:srgbClr val="BFBFBF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34C141C-5268-4606-85CE-E7C9019CC4D8}"/>
              </a:ext>
            </a:extLst>
          </p:cNvPr>
          <p:cNvGrpSpPr/>
          <p:nvPr/>
        </p:nvGrpSpPr>
        <p:grpSpPr>
          <a:xfrm>
            <a:off x="6025554" y="2613520"/>
            <a:ext cx="768779" cy="3388283"/>
            <a:chOff x="6031036" y="2320481"/>
            <a:chExt cx="768779" cy="3388283"/>
          </a:xfrm>
        </p:grpSpPr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51C9478F-D881-4EFA-8846-5732F8282CF0}"/>
                </a:ext>
              </a:extLst>
            </p:cNvPr>
            <p:cNvGrpSpPr/>
            <p:nvPr/>
          </p:nvGrpSpPr>
          <p:grpSpPr>
            <a:xfrm>
              <a:off x="6075066" y="2320481"/>
              <a:ext cx="680721" cy="2980702"/>
              <a:chOff x="6191728" y="2320481"/>
              <a:chExt cx="680721" cy="2980702"/>
            </a:xfrm>
          </p:grpSpPr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3C19A075-4EFA-4A2D-94F5-F1567E5FD3B7}"/>
                  </a:ext>
                </a:extLst>
              </p:cNvPr>
              <p:cNvSpPr/>
              <p:nvPr/>
            </p:nvSpPr>
            <p:spPr>
              <a:xfrm>
                <a:off x="6298088" y="3495170"/>
                <a:ext cx="468000" cy="1806013"/>
              </a:xfrm>
              <a:prstGeom prst="rect">
                <a:avLst/>
              </a:prstGeom>
              <a:solidFill>
                <a:srgbClr val="002060"/>
              </a:solidFill>
              <a:ln w="63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AFC0C6F4-432B-4127-910A-9BD779321A99}"/>
                  </a:ext>
                </a:extLst>
              </p:cNvPr>
              <p:cNvSpPr txBox="1"/>
              <p:nvPr/>
            </p:nvSpPr>
            <p:spPr>
              <a:xfrm>
                <a:off x="6191728" y="2320481"/>
                <a:ext cx="680721" cy="307777"/>
              </a:xfrm>
              <a:prstGeom prst="rect">
                <a:avLst/>
              </a:prstGeom>
              <a:noFill/>
            </p:spPr>
            <p:txBody>
              <a:bodyPr wrap="square" t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959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44%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959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11/25</a:t>
                </a:r>
              </a:p>
            </p:txBody>
          </p:sp>
          <p:grpSp>
            <p:nvGrpSpPr>
              <p:cNvPr id="200" name="Group 199">
                <a:extLst>
                  <a:ext uri="{FF2B5EF4-FFF2-40B4-BE49-F238E27FC236}">
                    <a16:creationId xmlns:a16="http://schemas.microsoft.com/office/drawing/2014/main" id="{ADBD92AC-4639-4EA8-9BB1-DFA142EA184A}"/>
                  </a:ext>
                </a:extLst>
              </p:cNvPr>
              <p:cNvGrpSpPr/>
              <p:nvPr/>
            </p:nvGrpSpPr>
            <p:grpSpPr>
              <a:xfrm>
                <a:off x="6489226" y="2638354"/>
                <a:ext cx="85725" cy="1669388"/>
                <a:chOff x="3010037" y="2501842"/>
                <a:chExt cx="85725" cy="836324"/>
              </a:xfrm>
            </p:grpSpPr>
            <p:cxnSp>
              <p:nvCxnSpPr>
                <p:cNvPr id="201" name="Straight Connector 200">
                  <a:extLst>
                    <a:ext uri="{FF2B5EF4-FFF2-40B4-BE49-F238E27FC236}">
                      <a16:creationId xmlns:a16="http://schemas.microsoft.com/office/drawing/2014/main" id="{73746CDC-3E77-40E7-A6C7-3576728FDB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52899" y="2501842"/>
                  <a:ext cx="0" cy="836324"/>
                </a:xfrm>
                <a:prstGeom prst="line">
                  <a:avLst/>
                </a:prstGeom>
                <a:ln w="19050">
                  <a:solidFill>
                    <a:srgbClr val="BFBFBF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>
                  <a:extLst>
                    <a:ext uri="{FF2B5EF4-FFF2-40B4-BE49-F238E27FC236}">
                      <a16:creationId xmlns:a16="http://schemas.microsoft.com/office/drawing/2014/main" id="{C09A71C4-7DF9-4EE6-A16F-9FF4C90A2C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10037" y="2501842"/>
                  <a:ext cx="85725" cy="0"/>
                </a:xfrm>
                <a:prstGeom prst="line">
                  <a:avLst/>
                </a:prstGeom>
                <a:ln w="19050">
                  <a:solidFill>
                    <a:srgbClr val="BFBFBF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221" name="Straight Connector 220">
                  <a:extLst>
                    <a:ext uri="{FF2B5EF4-FFF2-40B4-BE49-F238E27FC236}">
                      <a16:creationId xmlns:a16="http://schemas.microsoft.com/office/drawing/2014/main" id="{B1F1BC14-144A-4969-B065-082999614F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10037" y="3338166"/>
                  <a:ext cx="85725" cy="0"/>
                </a:xfrm>
                <a:prstGeom prst="line">
                  <a:avLst/>
                </a:prstGeom>
                <a:ln w="19050">
                  <a:solidFill>
                    <a:srgbClr val="BFBFBF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62" name="TextBox 261">
              <a:extLst>
                <a:ext uri="{FF2B5EF4-FFF2-40B4-BE49-F238E27FC236}">
                  <a16:creationId xmlns:a16="http://schemas.microsoft.com/office/drawing/2014/main" id="{A0307480-C98D-4CF2-9B83-166D053710CB}"/>
                </a:ext>
              </a:extLst>
            </p:cNvPr>
            <p:cNvSpPr txBox="1"/>
            <p:nvPr/>
          </p:nvSpPr>
          <p:spPr>
            <a:xfrm>
              <a:off x="6031036" y="5385599"/>
              <a:ext cx="768779" cy="32316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STK11 MT/</a:t>
              </a:r>
              <a:b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</a:b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KEAP1 WT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EB52763-C95D-4A27-9104-2132FA2A0A4F}"/>
              </a:ext>
            </a:extLst>
          </p:cNvPr>
          <p:cNvGrpSpPr/>
          <p:nvPr/>
        </p:nvGrpSpPr>
        <p:grpSpPr>
          <a:xfrm>
            <a:off x="7545109" y="2289792"/>
            <a:ext cx="768779" cy="3712011"/>
            <a:chOff x="7430808" y="1996753"/>
            <a:chExt cx="768779" cy="3712011"/>
          </a:xfrm>
        </p:grpSpPr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CEE890E1-DBB4-4A00-8351-7521D1D6484F}"/>
                </a:ext>
              </a:extLst>
            </p:cNvPr>
            <p:cNvGrpSpPr/>
            <p:nvPr/>
          </p:nvGrpSpPr>
          <p:grpSpPr>
            <a:xfrm>
              <a:off x="7478051" y="1996753"/>
              <a:ext cx="680721" cy="3304429"/>
              <a:chOff x="6191728" y="1996753"/>
              <a:chExt cx="680721" cy="3304429"/>
            </a:xfrm>
          </p:grpSpPr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id="{52CC7A75-E69A-4516-986E-60AA523093CA}"/>
                  </a:ext>
                </a:extLst>
              </p:cNvPr>
              <p:cNvSpPr/>
              <p:nvPr/>
            </p:nvSpPr>
            <p:spPr>
              <a:xfrm>
                <a:off x="6298088" y="3013907"/>
                <a:ext cx="468000" cy="2287275"/>
              </a:xfrm>
              <a:prstGeom prst="rect">
                <a:avLst/>
              </a:prstGeom>
              <a:solidFill>
                <a:srgbClr val="002060"/>
              </a:solidFill>
              <a:ln w="63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6" name="TextBox 255">
                <a:extLst>
                  <a:ext uri="{FF2B5EF4-FFF2-40B4-BE49-F238E27FC236}">
                    <a16:creationId xmlns:a16="http://schemas.microsoft.com/office/drawing/2014/main" id="{9AA3AE37-C859-4DAE-8BA8-C143EAE91A6B}"/>
                  </a:ext>
                </a:extLst>
              </p:cNvPr>
              <p:cNvSpPr txBox="1"/>
              <p:nvPr/>
            </p:nvSpPr>
            <p:spPr>
              <a:xfrm>
                <a:off x="6191728" y="1996753"/>
                <a:ext cx="680721" cy="307777"/>
              </a:xfrm>
              <a:prstGeom prst="rect">
                <a:avLst/>
              </a:prstGeom>
              <a:noFill/>
            </p:spPr>
            <p:txBody>
              <a:bodyPr wrap="square" t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959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55.9%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959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19/34</a:t>
                </a:r>
              </a:p>
            </p:txBody>
          </p:sp>
          <p:grpSp>
            <p:nvGrpSpPr>
              <p:cNvPr id="258" name="Group 257">
                <a:extLst>
                  <a:ext uri="{FF2B5EF4-FFF2-40B4-BE49-F238E27FC236}">
                    <a16:creationId xmlns:a16="http://schemas.microsoft.com/office/drawing/2014/main" id="{466CC508-61F7-4CC4-94CC-4187CFC6513D}"/>
                  </a:ext>
                </a:extLst>
              </p:cNvPr>
              <p:cNvGrpSpPr/>
              <p:nvPr/>
            </p:nvGrpSpPr>
            <p:grpSpPr>
              <a:xfrm>
                <a:off x="6489226" y="2313494"/>
                <a:ext cx="85725" cy="1440793"/>
                <a:chOff x="3010037" y="2339098"/>
                <a:chExt cx="85725" cy="721804"/>
              </a:xfrm>
            </p:grpSpPr>
            <p:cxnSp>
              <p:nvCxnSpPr>
                <p:cNvPr id="259" name="Straight Connector 258">
                  <a:extLst>
                    <a:ext uri="{FF2B5EF4-FFF2-40B4-BE49-F238E27FC236}">
                      <a16:creationId xmlns:a16="http://schemas.microsoft.com/office/drawing/2014/main" id="{EAF8D1F3-46E1-4019-9695-6B516DA830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52899" y="2342112"/>
                  <a:ext cx="0" cy="718790"/>
                </a:xfrm>
                <a:prstGeom prst="line">
                  <a:avLst/>
                </a:prstGeom>
                <a:ln w="19050">
                  <a:solidFill>
                    <a:srgbClr val="BFBFBF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>
                  <a:extLst>
                    <a:ext uri="{FF2B5EF4-FFF2-40B4-BE49-F238E27FC236}">
                      <a16:creationId xmlns:a16="http://schemas.microsoft.com/office/drawing/2014/main" id="{46A93904-23DC-4044-80AD-E0453EF731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10037" y="2339098"/>
                  <a:ext cx="85725" cy="0"/>
                </a:xfrm>
                <a:prstGeom prst="line">
                  <a:avLst/>
                </a:prstGeom>
                <a:ln w="19050">
                  <a:solidFill>
                    <a:srgbClr val="BFBFBF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Straight Connector 260">
                  <a:extLst>
                    <a:ext uri="{FF2B5EF4-FFF2-40B4-BE49-F238E27FC236}">
                      <a16:creationId xmlns:a16="http://schemas.microsoft.com/office/drawing/2014/main" id="{D08E4FD0-92B2-49A4-A820-AE22983C8E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10037" y="3060902"/>
                  <a:ext cx="85725" cy="0"/>
                </a:xfrm>
                <a:prstGeom prst="line">
                  <a:avLst/>
                </a:prstGeom>
                <a:ln w="19050">
                  <a:solidFill>
                    <a:srgbClr val="BFBFBF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08F8F71A-987B-4BF7-AD76-9BAA96373A31}"/>
                </a:ext>
              </a:extLst>
            </p:cNvPr>
            <p:cNvSpPr txBox="1"/>
            <p:nvPr/>
          </p:nvSpPr>
          <p:spPr>
            <a:xfrm>
              <a:off x="7430808" y="5385599"/>
              <a:ext cx="768779" cy="32316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STK11 WT/</a:t>
              </a:r>
              <a:b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</a:b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KEAP1 WT</a:t>
              </a:r>
            </a:p>
          </p:txBody>
        </p:sp>
      </p:grpSp>
      <p:sp>
        <p:nvSpPr>
          <p:cNvPr id="223" name="Rectangle 222">
            <a:extLst>
              <a:ext uri="{FF2B5EF4-FFF2-40B4-BE49-F238E27FC236}">
                <a16:creationId xmlns:a16="http://schemas.microsoft.com/office/drawing/2014/main" id="{1481A2A4-3B0E-48E2-AB48-86440FF6A33B}"/>
              </a:ext>
            </a:extLst>
          </p:cNvPr>
          <p:cNvSpPr/>
          <p:nvPr/>
        </p:nvSpPr>
        <p:spPr>
          <a:xfrm>
            <a:off x="6933010" y="5003399"/>
            <a:ext cx="468000" cy="590822"/>
          </a:xfrm>
          <a:prstGeom prst="rect">
            <a:avLst/>
          </a:prstGeom>
          <a:solidFill>
            <a:srgbClr val="002060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01E004A3-8CA8-47E0-BDAF-0F711A7B8714}"/>
              </a:ext>
            </a:extLst>
          </p:cNvPr>
          <p:cNvSpPr txBox="1"/>
          <p:nvPr/>
        </p:nvSpPr>
        <p:spPr>
          <a:xfrm>
            <a:off x="6826650" y="2938375"/>
            <a:ext cx="680721" cy="307777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14.3%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1/7</a:t>
            </a:r>
          </a:p>
        </p:txBody>
      </p: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4C506E8A-7AC2-4869-89CF-02EC4484FF89}"/>
              </a:ext>
            </a:extLst>
          </p:cNvPr>
          <p:cNvGrpSpPr/>
          <p:nvPr/>
        </p:nvGrpSpPr>
        <p:grpSpPr>
          <a:xfrm>
            <a:off x="7124148" y="3256231"/>
            <a:ext cx="85725" cy="2295046"/>
            <a:chOff x="3010037" y="2420465"/>
            <a:chExt cx="85725" cy="1149765"/>
          </a:xfrm>
        </p:grpSpPr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204E784B-7C85-4152-B880-D275FFF83655}"/>
                </a:ext>
              </a:extLst>
            </p:cNvPr>
            <p:cNvCxnSpPr>
              <a:cxnSpLocks/>
            </p:cNvCxnSpPr>
            <p:nvPr/>
          </p:nvCxnSpPr>
          <p:spPr>
            <a:xfrm>
              <a:off x="3052899" y="2420465"/>
              <a:ext cx="0" cy="1148235"/>
            </a:xfrm>
            <a:prstGeom prst="line">
              <a:avLst/>
            </a:prstGeom>
            <a:ln w="19050">
              <a:solidFill>
                <a:srgbClr val="BFBFBF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7037639B-9F7B-4111-B8DF-9F48352EA5FB}"/>
                </a:ext>
              </a:extLst>
            </p:cNvPr>
            <p:cNvCxnSpPr>
              <a:cxnSpLocks/>
            </p:cNvCxnSpPr>
            <p:nvPr/>
          </p:nvCxnSpPr>
          <p:spPr>
            <a:xfrm>
              <a:off x="3010037" y="2420465"/>
              <a:ext cx="85725" cy="0"/>
            </a:xfrm>
            <a:prstGeom prst="line">
              <a:avLst/>
            </a:prstGeom>
            <a:ln w="19050">
              <a:solidFill>
                <a:srgbClr val="BFBFBF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75B05C14-6B80-4236-B3DF-5D21457DAB2B}"/>
                </a:ext>
              </a:extLst>
            </p:cNvPr>
            <p:cNvCxnSpPr>
              <a:cxnSpLocks/>
            </p:cNvCxnSpPr>
            <p:nvPr/>
          </p:nvCxnSpPr>
          <p:spPr>
            <a:xfrm>
              <a:off x="3010037" y="3570230"/>
              <a:ext cx="85725" cy="0"/>
            </a:xfrm>
            <a:prstGeom prst="line">
              <a:avLst/>
            </a:prstGeom>
            <a:ln w="19050">
              <a:solidFill>
                <a:srgbClr val="BFBFBF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64" name="TextBox 263">
            <a:extLst>
              <a:ext uri="{FF2B5EF4-FFF2-40B4-BE49-F238E27FC236}">
                <a16:creationId xmlns:a16="http://schemas.microsoft.com/office/drawing/2014/main" id="{50DA9F55-B804-4F01-8390-DC1CDC31C2F0}"/>
              </a:ext>
            </a:extLst>
          </p:cNvPr>
          <p:cNvSpPr txBox="1"/>
          <p:nvPr/>
        </p:nvSpPr>
        <p:spPr>
          <a:xfrm>
            <a:off x="6785331" y="5674379"/>
            <a:ext cx="768779" cy="32316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STK11 WT/</a:t>
            </a:r>
            <a:b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KEAP1 MT</a:t>
            </a:r>
          </a:p>
        </p:txBody>
      </p:sp>
      <p:sp>
        <p:nvSpPr>
          <p:cNvPr id="266" name="Line 37">
            <a:extLst>
              <a:ext uri="{FF2B5EF4-FFF2-40B4-BE49-F238E27FC236}">
                <a16:creationId xmlns:a16="http://schemas.microsoft.com/office/drawing/2014/main" id="{1960DD1F-08D2-4B5C-A03E-67569FE19762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9610" y="5593573"/>
            <a:ext cx="0" cy="57213"/>
          </a:xfrm>
          <a:prstGeom prst="line">
            <a:avLst/>
          </a:prstGeom>
          <a:noFill/>
          <a:ln w="19050" cap="flat">
            <a:solidFill>
              <a:srgbClr val="59595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C751A7D-2EC1-4A23-94CF-61F32F579002}"/>
              </a:ext>
            </a:extLst>
          </p:cNvPr>
          <p:cNvCxnSpPr>
            <a:cxnSpLocks/>
          </p:cNvCxnSpPr>
          <p:nvPr/>
        </p:nvCxnSpPr>
        <p:spPr>
          <a:xfrm>
            <a:off x="5309806" y="6074209"/>
            <a:ext cx="300408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6162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Efficacy KRAS G12C inhibitor: Adagrasib vs. Sotorasib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2" y="-61232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63998" y="6465094"/>
            <a:ext cx="1144774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125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618DF-00A5-44B5-9CC2-1907C5935C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3268" y="584162"/>
            <a:ext cx="10972800" cy="2223261"/>
          </a:xfrm>
        </p:spPr>
        <p:txBody>
          <a:bodyPr>
            <a:normAutofit/>
          </a:bodyPr>
          <a:lstStyle/>
          <a:p>
            <a:r>
              <a:rPr lang="en-US" dirty="0"/>
              <a:t>Lung Cancer- ASCO 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EFFD1F-9FAA-45ED-BCAD-E5A022DA3E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1925" y="2800033"/>
            <a:ext cx="10972800" cy="948671"/>
          </a:xfrm>
        </p:spPr>
        <p:txBody>
          <a:bodyPr/>
          <a:lstStyle/>
          <a:p>
            <a:r>
              <a:rPr lang="en-US" dirty="0"/>
              <a:t>IASLC Webinar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56E0D0-8D55-424D-90D3-1B9C50DC9F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5569" y="3568484"/>
            <a:ext cx="11116351" cy="1046331"/>
          </a:xfrm>
        </p:spPr>
        <p:txBody>
          <a:bodyPr/>
          <a:lstStyle/>
          <a:p>
            <a:r>
              <a:rPr lang="en-US" sz="3200" dirty="0"/>
              <a:t>Shirish M. Gadgeel, MD</a:t>
            </a:r>
          </a:p>
          <a:p>
            <a:r>
              <a:rPr lang="en-US" sz="3200" dirty="0"/>
              <a:t>Henry Ford Cancer Institute/Henry Ford Health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25D2D4-0A6C-41CB-B909-8E42F316E8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41406" y="6527257"/>
            <a:ext cx="4601497" cy="330743"/>
          </a:xfrm>
        </p:spPr>
        <p:txBody>
          <a:bodyPr/>
          <a:lstStyle/>
          <a:p>
            <a:r>
              <a:rPr lang="en-US" sz="1200" dirty="0"/>
              <a:t>Shirish M. Gadgeel, Henry Ford Cancer Institute/Henry Ford Health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0ACB3C-31BA-ED1A-484B-3D01283BD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0772" y="4321031"/>
            <a:ext cx="2682472" cy="1761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7E7F9E-C626-E4D2-F16A-B7743935E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69" y="5117690"/>
            <a:ext cx="3080325" cy="66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521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0D3EF3-FE10-43F2-9874-50CB9907C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594" y="179432"/>
            <a:ext cx="11448305" cy="1143000"/>
          </a:xfrm>
        </p:spPr>
        <p:txBody>
          <a:bodyPr/>
          <a:lstStyle/>
          <a:p>
            <a:r>
              <a:rPr lang="en-US" dirty="0"/>
              <a:t>Treatment-Related Adverse Events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201ADF0-9984-4E82-903E-C0ABB4A0D5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4595" y="6382541"/>
            <a:ext cx="11571936" cy="37623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baseline="30000" dirty="0" err="1"/>
              <a:t>a</a:t>
            </a:r>
            <a:r>
              <a:rPr lang="en-US" dirty="0" err="1"/>
              <a:t>Occurring</a:t>
            </a:r>
            <a:r>
              <a:rPr lang="en-US" dirty="0"/>
              <a:t> in &gt;20% of patients (any grade), TRAEs occurring in &gt;15% and &lt;20% of patients were anemia (21 [18%]), </a:t>
            </a:r>
            <a:r>
              <a:rPr lang="en-GB" dirty="0"/>
              <a:t>amylase increase (20 [17%]) and QT prolongation (19 [16%])</a:t>
            </a:r>
            <a:r>
              <a:rPr lang="en-US" dirty="0"/>
              <a:t>; </a:t>
            </a:r>
            <a:br>
              <a:rPr lang="en-US" dirty="0"/>
            </a:br>
            <a:r>
              <a:rPr lang="en-US" baseline="30000" dirty="0" err="1"/>
              <a:t>b</a:t>
            </a:r>
            <a:r>
              <a:rPr lang="en-US" dirty="0" err="1"/>
              <a:t>Percentage</a:t>
            </a:r>
            <a:r>
              <a:rPr lang="en-US" dirty="0"/>
              <a:t> of patients who experienced dose reductions: 400 mg BID (33%), 600 mg QD (11%), 200 mg BID/400 mg QD (14%)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/>
              <a:t>Data as of October 15, 2021 (median follow-up: 12.9 months)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056CCE3-A676-443A-8595-8500A672B934}"/>
              </a:ext>
            </a:extLst>
          </p:cNvPr>
          <p:cNvGraphicFramePr>
            <a:graphicFrameLocks noGrp="1"/>
          </p:cNvGraphicFramePr>
          <p:nvPr/>
        </p:nvGraphicFramePr>
        <p:xfrm>
          <a:off x="2788710" y="1131932"/>
          <a:ext cx="6614581" cy="3660001"/>
        </p:xfrm>
        <a:graphic>
          <a:graphicData uri="http://schemas.openxmlformats.org/drawingml/2006/table">
            <a:tbl>
              <a:tblPr/>
              <a:tblGrid>
                <a:gridCol w="3017617">
                  <a:extLst>
                    <a:ext uri="{9D8B030D-6E8A-4147-A177-3AD203B41FA5}">
                      <a16:colId xmlns:a16="http://schemas.microsoft.com/office/drawing/2014/main" val="1526651505"/>
                    </a:ext>
                  </a:extLst>
                </a:gridCol>
                <a:gridCol w="1927196">
                  <a:extLst>
                    <a:ext uri="{9D8B030D-6E8A-4147-A177-3AD203B41FA5}">
                      <a16:colId xmlns:a16="http://schemas.microsoft.com/office/drawing/2014/main" val="3654354227"/>
                    </a:ext>
                  </a:extLst>
                </a:gridCol>
                <a:gridCol w="1669768">
                  <a:extLst>
                    <a:ext uri="{9D8B030D-6E8A-4147-A177-3AD203B41FA5}">
                      <a16:colId xmlns:a16="http://schemas.microsoft.com/office/drawing/2014/main" val="2082343150"/>
                    </a:ext>
                  </a:extLst>
                </a:gridCol>
              </a:tblGrid>
              <a:tr h="49073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kern="1200" baseline="300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6000" marB="36000"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2A84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Adagrasib Monotherapy (N=116)</a:t>
                      </a:r>
                      <a:br>
                        <a:rPr lang="en-US" sz="14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4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Capsule, Fasted</a:t>
                      </a:r>
                    </a:p>
                  </a:txBody>
                  <a:tcPr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2A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474412"/>
                  </a:ext>
                </a:extLst>
              </a:tr>
              <a:tr h="28866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82563" marR="0" lvl="0" indent="-182563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noProof="0" dirty="0">
                          <a:solidFill>
                            <a:srgbClr val="4D4D4D"/>
                          </a:solidFill>
                          <a:effectLst/>
                          <a:latin typeface="+mn-lt"/>
                        </a:rPr>
                        <a:t>TRAEs, n (%)</a:t>
                      </a: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b="1" noProof="0" dirty="0">
                          <a:solidFill>
                            <a:srgbClr val="4D4D4D"/>
                          </a:solidFill>
                          <a:latin typeface="+mn-lt"/>
                        </a:rPr>
                        <a:t>Any Grade</a:t>
                      </a:r>
                    </a:p>
                  </a:txBody>
                  <a:tcPr marL="45720" marR="4572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b="1" noProof="0" dirty="0">
                          <a:solidFill>
                            <a:srgbClr val="4D4D4D"/>
                          </a:solidFill>
                          <a:latin typeface="+mn-lt"/>
                        </a:rPr>
                        <a:t>Grades 3–4</a:t>
                      </a:r>
                    </a:p>
                  </a:txBody>
                  <a:tcPr marL="45720" marR="45720" marT="36000" marB="36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938637"/>
                  </a:ext>
                </a:extLst>
              </a:tr>
              <a:tr h="288668">
                <a:tc>
                  <a:txBody>
                    <a:bodyPr/>
                    <a:lstStyle/>
                    <a:p>
                      <a:pPr marL="18360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>
                          <a:tab pos="107950" algn="l"/>
                        </a:tabLst>
                        <a:defRPr/>
                      </a:pPr>
                      <a:r>
                        <a:rPr lang="en-US" sz="1400" b="0" kern="1200" noProof="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Any TRAEs</a:t>
                      </a: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113 (97%)</a:t>
                      </a:r>
                    </a:p>
                  </a:txBody>
                  <a:tcPr marL="45720" marR="4572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 (43%)</a:t>
                      </a:r>
                    </a:p>
                  </a:txBody>
                  <a:tcPr marL="45720" marR="4572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983358"/>
                  </a:ext>
                </a:extLst>
              </a:tr>
              <a:tr h="28710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>
                          <a:tab pos="107950" algn="l"/>
                        </a:tabLst>
                        <a:defRPr/>
                      </a:pPr>
                      <a:r>
                        <a:rPr lang="en-US" sz="1400" b="1" kern="1200" noProof="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Most frequent </a:t>
                      </a:r>
                      <a:r>
                        <a:rPr lang="en-US" sz="1400" b="1" kern="1200" noProof="0" dirty="0" err="1">
                          <a:solidFill>
                            <a:srgbClr val="4D4D4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TRAEs</a:t>
                      </a:r>
                      <a:r>
                        <a:rPr lang="en-US" sz="1400" b="1" kern="1200" baseline="30000" noProof="0" dirty="0" err="1">
                          <a:solidFill>
                            <a:srgbClr val="4D4D4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lang="en-US" sz="1400" b="1" kern="1200" noProof="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n (%)</a:t>
                      </a: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noProof="0" dirty="0">
                        <a:solidFill>
                          <a:srgbClr val="4D4D4D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noProof="0" dirty="0">
                        <a:solidFill>
                          <a:srgbClr val="4D4D4D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3116602"/>
                  </a:ext>
                </a:extLst>
              </a:tr>
              <a:tr h="28710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82563" marR="0" lvl="1" indent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400" kern="1200" noProof="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Diarrhea</a:t>
                      </a: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noProof="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 (63%)</a:t>
                      </a:r>
                    </a:p>
                  </a:txBody>
                  <a:tcPr marL="45720" marR="4572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noProof="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 (&lt;1%)</a:t>
                      </a:r>
                    </a:p>
                  </a:txBody>
                  <a:tcPr marL="45720" marR="4572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1703990"/>
                  </a:ext>
                </a:extLst>
              </a:tr>
              <a:tr h="28710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82563" marR="0" lvl="1" indent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400" kern="1200" noProof="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Nausea</a:t>
                      </a: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noProof="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 (62%)</a:t>
                      </a:r>
                    </a:p>
                  </a:txBody>
                  <a:tcPr marL="45720" marR="4572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noProof="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5 (4%)</a:t>
                      </a:r>
                    </a:p>
                  </a:txBody>
                  <a:tcPr marL="45720" marR="4572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1049217"/>
                  </a:ext>
                </a:extLst>
              </a:tr>
              <a:tr h="28710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82563" marR="0" lvl="1" indent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400" kern="1200" noProof="0">
                          <a:solidFill>
                            <a:srgbClr val="4D4D4D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Vomiting</a:t>
                      </a: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noProof="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 (47%)</a:t>
                      </a:r>
                    </a:p>
                  </a:txBody>
                  <a:tcPr marL="45720" marR="4572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noProof="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 (&lt;1%)</a:t>
                      </a:r>
                    </a:p>
                  </a:txBody>
                  <a:tcPr marL="45720" marR="4572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2953468"/>
                  </a:ext>
                </a:extLst>
              </a:tr>
              <a:tr h="28710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82563" marR="0" lvl="1" indent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400" kern="1200" noProof="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Fatigue</a:t>
                      </a: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noProof="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 (41%)</a:t>
                      </a:r>
                    </a:p>
                  </a:txBody>
                  <a:tcPr marL="45720" marR="4572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noProof="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5 (4%)</a:t>
                      </a:r>
                    </a:p>
                  </a:txBody>
                  <a:tcPr marL="45720" marR="4572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178959"/>
                  </a:ext>
                </a:extLst>
              </a:tr>
              <a:tr h="28710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82563" marR="0" lvl="1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noProof="0">
                          <a:solidFill>
                            <a:srgbClr val="4D4D4D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ALT increase</a:t>
                      </a: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noProof="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 (28%)</a:t>
                      </a:r>
                    </a:p>
                  </a:txBody>
                  <a:tcPr marL="45720" marR="4572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noProof="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5 (4%)</a:t>
                      </a:r>
                    </a:p>
                  </a:txBody>
                  <a:tcPr marL="45720" marR="4572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8169424"/>
                  </a:ext>
                </a:extLst>
              </a:tr>
              <a:tr h="28710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82563" marR="0" lvl="1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noProof="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Blood creatinine increase</a:t>
                      </a: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noProof="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 (26%)</a:t>
                      </a:r>
                    </a:p>
                  </a:txBody>
                  <a:tcPr marL="45720" marR="4572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noProof="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 (&lt;1%)</a:t>
                      </a:r>
                    </a:p>
                  </a:txBody>
                  <a:tcPr marL="45720" marR="4572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7563894"/>
                  </a:ext>
                </a:extLst>
              </a:tr>
              <a:tr h="28710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82563" marR="0" lvl="1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noProof="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AST increase</a:t>
                      </a: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noProof="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 (25%)</a:t>
                      </a:r>
                    </a:p>
                  </a:txBody>
                  <a:tcPr marL="45720" marR="4572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noProof="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4 (3%)</a:t>
                      </a:r>
                    </a:p>
                  </a:txBody>
                  <a:tcPr marL="45720" marR="4572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2403512"/>
                  </a:ext>
                </a:extLst>
              </a:tr>
              <a:tr h="287105">
                <a:tc>
                  <a:txBody>
                    <a:bodyPr/>
                    <a:lstStyle/>
                    <a:p>
                      <a:pPr marL="182563" marR="0" lvl="1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noProof="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Decreased appetite</a:t>
                      </a: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noProof="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 (24%)</a:t>
                      </a:r>
                    </a:p>
                  </a:txBody>
                  <a:tcPr marL="45720" marR="4572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noProof="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4 (3%)</a:t>
                      </a:r>
                    </a:p>
                  </a:txBody>
                  <a:tcPr marL="45720" marR="4572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413359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A08E7EC-539D-442C-BE06-71B07C93E46F}"/>
              </a:ext>
            </a:extLst>
          </p:cNvPr>
          <p:cNvSpPr txBox="1"/>
          <p:nvPr/>
        </p:nvSpPr>
        <p:spPr>
          <a:xfrm>
            <a:off x="324594" y="4946084"/>
            <a:ext cx="1097196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A8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Grade 1–2 TRAEs occurred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 53% of patients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A8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There were 2 grade 5 TRAEs (cardiac failure [n=1] and pulmonary hemorrhage [n=1])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A8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TRAEs led to dose reduction in 60/116 (52%)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patients</a:t>
            </a:r>
            <a:r>
              <a:rPr kumimoji="0" lang="en-US" sz="1500" b="0" i="0" u="none" strike="noStrike" kern="1200" cap="none" spc="0" normalizeH="0" baseline="3000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and to dose interruption in 71/116 (61%) patients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A8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TRAEs led to discontinuation of study drug in 8/116 (7%) patients </a:t>
            </a:r>
          </a:p>
        </p:txBody>
      </p:sp>
    </p:spTree>
    <p:extLst>
      <p:ext uri="{BB962C8B-B14F-4D97-AF65-F5344CB8AC3E}">
        <p14:creationId xmlns:p14="http://schemas.microsoft.com/office/powerpoint/2010/main" val="2528261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Treatment-Related Adverse Event (TRAE)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2" y="0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63998" y="6465094"/>
            <a:ext cx="1144774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125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CBBC1-4AEA-4BD5-B1B4-1374FCA5C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594" y="179432"/>
            <a:ext cx="11562606" cy="1143000"/>
          </a:xfrm>
        </p:spPr>
        <p:txBody>
          <a:bodyPr/>
          <a:lstStyle/>
          <a:p>
            <a:r>
              <a:rPr lang="en-US" dirty="0"/>
              <a:t>Adagrasib in Previously Treated Patients with KRAS</a:t>
            </a:r>
            <a:r>
              <a:rPr lang="en-US" baseline="30000" dirty="0"/>
              <a:t>G12C</a:t>
            </a:r>
            <a:r>
              <a:rPr lang="en-US" dirty="0"/>
              <a:t>-mutated NSCLC: Intracranial Response in Patients with Treated, Stable CNS </a:t>
            </a:r>
            <a:r>
              <a:rPr lang="en-US" dirty="0" err="1"/>
              <a:t>Metastases</a:t>
            </a:r>
            <a:r>
              <a:rPr lang="en-US" baseline="30000" dirty="0" err="1"/>
              <a:t>a</a:t>
            </a:r>
            <a:endParaRPr lang="en-US" baseline="30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0EB21-0ADD-4454-B95D-8524550F4A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4595" y="6275289"/>
            <a:ext cx="11448304" cy="483489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GB" dirty="0"/>
              <a:t>Target lesions: all measurable lesions (size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≥</a:t>
            </a:r>
            <a:r>
              <a:rPr lang="en-GB" dirty="0"/>
              <a:t>5 mm) with ≤5 lesions in total, and representative of all involved organs; non-target lesions: all non-measurable lesions and measurable lesions not identified as target lesions</a:t>
            </a:r>
            <a:br>
              <a:rPr lang="en-GB" dirty="0"/>
            </a:br>
            <a:r>
              <a:rPr lang="en-US" baseline="30000" dirty="0" err="1"/>
              <a:t>a</a:t>
            </a:r>
            <a:r>
              <a:rPr lang="en-US" dirty="0" err="1"/>
              <a:t>Among</a:t>
            </a:r>
            <a:r>
              <a:rPr lang="en-US" dirty="0"/>
              <a:t> patients with adequately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treated, </a:t>
            </a:r>
            <a:r>
              <a:rPr lang="en-US" dirty="0">
                <a:solidFill>
                  <a:schemeClr val="tx1"/>
                </a:solidFill>
              </a:rPr>
              <a:t>stable CNS metastases, 33 patients were radiographically evaluable (i.e., had a baseline and on-treatment brain scan for evaluation), of whom </a:t>
            </a:r>
            <a:r>
              <a:rPr lang="en-GB" dirty="0">
                <a:solidFill>
                  <a:schemeClr val="tx1"/>
                </a:solidFill>
              </a:rPr>
              <a:t>27 (82%) received radiation prior to adagrasib treatment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(59% &lt;3 months before study entry and 37% ≥6 months before study entry)</a:t>
            </a:r>
            <a:r>
              <a:rPr lang="en-US" dirty="0">
                <a:solidFill>
                  <a:schemeClr val="tx1"/>
                </a:solidFill>
              </a:rPr>
              <a:t>; </a:t>
            </a:r>
            <a:r>
              <a:rPr lang="en-US" baseline="30000" dirty="0" err="1">
                <a:solidFill>
                  <a:schemeClr val="tx1"/>
                </a:solidFill>
              </a:rPr>
              <a:t>b</a:t>
            </a:r>
            <a:r>
              <a:rPr lang="en-US" dirty="0" err="1">
                <a:solidFill>
                  <a:schemeClr val="tx1"/>
                </a:solidFill>
              </a:rPr>
              <a:t>One</a:t>
            </a:r>
            <a:r>
              <a:rPr lang="en-US" dirty="0">
                <a:solidFill>
                  <a:schemeClr val="tx1"/>
                </a:solidFill>
              </a:rPr>
              <a:t> patient with tumor shrinkage of 8% was deemed to be ‘not evaluable’ as the post-baseline scan was performed too early for evaluation; </a:t>
            </a:r>
            <a:r>
              <a:rPr lang="en-US" baseline="30000" dirty="0" err="1">
                <a:solidFill>
                  <a:schemeClr val="tx1"/>
                </a:solidFill>
              </a:rPr>
              <a:t>c</a:t>
            </a:r>
            <a:r>
              <a:rPr lang="en-US" dirty="0" err="1">
                <a:solidFill>
                  <a:schemeClr val="tx1"/>
                </a:solidFill>
              </a:rPr>
              <a:t>Patients</a:t>
            </a:r>
            <a:r>
              <a:rPr lang="en-US" dirty="0">
                <a:solidFill>
                  <a:schemeClr val="tx1"/>
                </a:solidFill>
              </a:rPr>
              <a:t> with target lesions may have also had non-target lesions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/>
              <a:t>Data as of December 31, 2021 (median follow-up: 15.4 months)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BAFBC54-CAA3-4E57-A0ED-CF8926C69DA5}"/>
              </a:ext>
            </a:extLst>
          </p:cNvPr>
          <p:cNvSpPr txBox="1"/>
          <p:nvPr/>
        </p:nvSpPr>
        <p:spPr>
          <a:xfrm>
            <a:off x="324594" y="5132142"/>
            <a:ext cx="11047367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A8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IC ORR by modified RANO-BM was 33% (95% CI, 18–52); median IC DOR was 11.2 months (95% CI, 3.0–NE)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A8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IC DCR was 85% (95% CI, 68–95); median IC PFS was 5.4 months (95% CI, 3.3–11.6)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15F072-BD73-4350-BCE8-B2596F820D54}"/>
              </a:ext>
            </a:extLst>
          </p:cNvPr>
          <p:cNvSpPr txBox="1"/>
          <p:nvPr/>
        </p:nvSpPr>
        <p:spPr>
          <a:xfrm>
            <a:off x="6715802" y="1557121"/>
            <a:ext cx="4747059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Evaluable Patients with Target Lesions at Baseline (n=13)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42CC96-A80F-45A2-B278-3DCE21AE4D74}"/>
              </a:ext>
            </a:extLst>
          </p:cNvPr>
          <p:cNvSpPr txBox="1"/>
          <p:nvPr/>
        </p:nvSpPr>
        <p:spPr>
          <a:xfrm>
            <a:off x="6510948" y="1738941"/>
            <a:ext cx="93799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7F240E-4963-454E-B0E0-EBDE4F9D23FC}"/>
              </a:ext>
            </a:extLst>
          </p:cNvPr>
          <p:cNvSpPr txBox="1"/>
          <p:nvPr/>
        </p:nvSpPr>
        <p:spPr>
          <a:xfrm>
            <a:off x="6557847" y="2212931"/>
            <a:ext cx="4690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162A5C-E4DA-44B5-ACD2-93B14536A697}"/>
              </a:ext>
            </a:extLst>
          </p:cNvPr>
          <p:cNvSpPr txBox="1"/>
          <p:nvPr/>
        </p:nvSpPr>
        <p:spPr>
          <a:xfrm>
            <a:off x="6483191" y="2686919"/>
            <a:ext cx="121556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2436AD-420D-4B11-AB5C-656F93C02B16}"/>
              </a:ext>
            </a:extLst>
          </p:cNvPr>
          <p:cNvSpPr txBox="1"/>
          <p:nvPr/>
        </p:nvSpPr>
        <p:spPr>
          <a:xfrm>
            <a:off x="6483191" y="3160909"/>
            <a:ext cx="121556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-40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FC3281-55F4-41FE-BD33-47B352ED68B5}"/>
              </a:ext>
            </a:extLst>
          </p:cNvPr>
          <p:cNvSpPr txBox="1"/>
          <p:nvPr/>
        </p:nvSpPr>
        <p:spPr>
          <a:xfrm>
            <a:off x="6483191" y="3634899"/>
            <a:ext cx="121556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-60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56C634-A47F-440C-BAA9-EF24842EDEA1}"/>
              </a:ext>
            </a:extLst>
          </p:cNvPr>
          <p:cNvSpPr txBox="1"/>
          <p:nvPr/>
        </p:nvSpPr>
        <p:spPr>
          <a:xfrm>
            <a:off x="6483191" y="4108888"/>
            <a:ext cx="121556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-80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963AC8-44BE-4C6E-8FF2-DA8CE177A42D}"/>
              </a:ext>
            </a:extLst>
          </p:cNvPr>
          <p:cNvSpPr txBox="1"/>
          <p:nvPr/>
        </p:nvSpPr>
        <p:spPr>
          <a:xfrm>
            <a:off x="6436292" y="4582878"/>
            <a:ext cx="168456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-100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CDCC48-C8E5-4841-84B4-86A32B6A4004}"/>
              </a:ext>
            </a:extLst>
          </p:cNvPr>
          <p:cNvSpPr txBox="1"/>
          <p:nvPr/>
        </p:nvSpPr>
        <p:spPr>
          <a:xfrm rot="16200000">
            <a:off x="4580708" y="3252294"/>
            <a:ext cx="3300546" cy="11026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Maximum % Change From Baseline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52C198DD-9E43-4CE4-8E3B-6FD95A5D55A4}"/>
              </a:ext>
            </a:extLst>
          </p:cNvPr>
          <p:cNvSpPr/>
          <p:nvPr/>
        </p:nvSpPr>
        <p:spPr>
          <a:xfrm>
            <a:off x="6748670" y="1929896"/>
            <a:ext cx="266868" cy="365392"/>
          </a:xfrm>
          <a:custGeom>
            <a:avLst/>
            <a:gdLst>
              <a:gd name="connsiteX0" fmla="*/ 0 w 472503"/>
              <a:gd name="connsiteY0" fmla="*/ 0 h 386283"/>
              <a:gd name="connsiteX1" fmla="*/ 472503 w 472503"/>
              <a:gd name="connsiteY1" fmla="*/ 0 h 386283"/>
              <a:gd name="connsiteX2" fmla="*/ 472503 w 472503"/>
              <a:gd name="connsiteY2" fmla="*/ 386284 h 386283"/>
              <a:gd name="connsiteX3" fmla="*/ 0 w 472503"/>
              <a:gd name="connsiteY3" fmla="*/ 386284 h 386283"/>
              <a:gd name="connsiteX4" fmla="*/ 0 w 472503"/>
              <a:gd name="connsiteY4" fmla="*/ 0 h 386283"/>
              <a:gd name="connsiteX5" fmla="*/ 0 w 472503"/>
              <a:gd name="connsiteY5" fmla="*/ 0 h 386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503" h="386283">
                <a:moveTo>
                  <a:pt x="0" y="0"/>
                </a:moveTo>
                <a:lnTo>
                  <a:pt x="472503" y="0"/>
                </a:lnTo>
                <a:lnTo>
                  <a:pt x="472503" y="386284"/>
                </a:lnTo>
                <a:lnTo>
                  <a:pt x="0" y="386284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AA4"/>
          </a:solidFill>
          <a:ln w="179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33D9652-09EA-48A0-812E-B13DB8710FD4}"/>
              </a:ext>
            </a:extLst>
          </p:cNvPr>
          <p:cNvSpPr/>
          <p:nvPr/>
        </p:nvSpPr>
        <p:spPr>
          <a:xfrm>
            <a:off x="7115765" y="1998226"/>
            <a:ext cx="266868" cy="297062"/>
          </a:xfrm>
          <a:custGeom>
            <a:avLst/>
            <a:gdLst>
              <a:gd name="connsiteX0" fmla="*/ 0 w 472503"/>
              <a:gd name="connsiteY0" fmla="*/ 0 h 314046"/>
              <a:gd name="connsiteX1" fmla="*/ 472503 w 472503"/>
              <a:gd name="connsiteY1" fmla="*/ 0 h 314046"/>
              <a:gd name="connsiteX2" fmla="*/ 472503 w 472503"/>
              <a:gd name="connsiteY2" fmla="*/ 314046 h 314046"/>
              <a:gd name="connsiteX3" fmla="*/ 0 w 472503"/>
              <a:gd name="connsiteY3" fmla="*/ 314046 h 314046"/>
              <a:gd name="connsiteX4" fmla="*/ 0 w 472503"/>
              <a:gd name="connsiteY4" fmla="*/ 0 h 314046"/>
              <a:gd name="connsiteX5" fmla="*/ 0 w 472503"/>
              <a:gd name="connsiteY5" fmla="*/ 0 h 314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503" h="314046">
                <a:moveTo>
                  <a:pt x="0" y="0"/>
                </a:moveTo>
                <a:lnTo>
                  <a:pt x="472503" y="0"/>
                </a:lnTo>
                <a:lnTo>
                  <a:pt x="472503" y="314046"/>
                </a:lnTo>
                <a:lnTo>
                  <a:pt x="0" y="31404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AA4"/>
          </a:solidFill>
          <a:ln w="179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42E8305-E95D-44B0-8117-7217ADBEA23F}"/>
              </a:ext>
            </a:extLst>
          </p:cNvPr>
          <p:cNvSpPr/>
          <p:nvPr/>
        </p:nvSpPr>
        <p:spPr>
          <a:xfrm>
            <a:off x="7849955" y="2295288"/>
            <a:ext cx="266868" cy="848287"/>
          </a:xfrm>
          <a:custGeom>
            <a:avLst/>
            <a:gdLst>
              <a:gd name="connsiteX0" fmla="*/ 0 w 472503"/>
              <a:gd name="connsiteY0" fmla="*/ 0 h 896788"/>
              <a:gd name="connsiteX1" fmla="*/ 472503 w 472503"/>
              <a:gd name="connsiteY1" fmla="*/ 0 h 896788"/>
              <a:gd name="connsiteX2" fmla="*/ 472503 w 472503"/>
              <a:gd name="connsiteY2" fmla="*/ 896788 h 896788"/>
              <a:gd name="connsiteX3" fmla="*/ 0 w 472503"/>
              <a:gd name="connsiteY3" fmla="*/ 896788 h 896788"/>
              <a:gd name="connsiteX4" fmla="*/ 0 w 472503"/>
              <a:gd name="connsiteY4" fmla="*/ 0 h 896788"/>
              <a:gd name="connsiteX5" fmla="*/ 0 w 472503"/>
              <a:gd name="connsiteY5" fmla="*/ 0 h 89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503" h="896788">
                <a:moveTo>
                  <a:pt x="0" y="0"/>
                </a:moveTo>
                <a:lnTo>
                  <a:pt x="472503" y="0"/>
                </a:lnTo>
                <a:lnTo>
                  <a:pt x="472503" y="896788"/>
                </a:lnTo>
                <a:lnTo>
                  <a:pt x="0" y="896788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AA4"/>
          </a:solidFill>
          <a:ln w="179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24040B95-5E8D-4926-989B-9C5424B9FB66}"/>
              </a:ext>
            </a:extLst>
          </p:cNvPr>
          <p:cNvSpPr/>
          <p:nvPr/>
        </p:nvSpPr>
        <p:spPr>
          <a:xfrm>
            <a:off x="8217050" y="2295288"/>
            <a:ext cx="266868" cy="1029373"/>
          </a:xfrm>
          <a:custGeom>
            <a:avLst/>
            <a:gdLst>
              <a:gd name="connsiteX0" fmla="*/ 0 w 472503"/>
              <a:gd name="connsiteY0" fmla="*/ 0 h 1088227"/>
              <a:gd name="connsiteX1" fmla="*/ 472503 w 472503"/>
              <a:gd name="connsiteY1" fmla="*/ 0 h 1088227"/>
              <a:gd name="connsiteX2" fmla="*/ 472503 w 472503"/>
              <a:gd name="connsiteY2" fmla="*/ 1088227 h 1088227"/>
              <a:gd name="connsiteX3" fmla="*/ 0 w 472503"/>
              <a:gd name="connsiteY3" fmla="*/ 1088227 h 1088227"/>
              <a:gd name="connsiteX4" fmla="*/ 0 w 472503"/>
              <a:gd name="connsiteY4" fmla="*/ 0 h 1088227"/>
              <a:gd name="connsiteX5" fmla="*/ 0 w 472503"/>
              <a:gd name="connsiteY5" fmla="*/ 0 h 1088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503" h="1088227">
                <a:moveTo>
                  <a:pt x="0" y="0"/>
                </a:moveTo>
                <a:lnTo>
                  <a:pt x="472503" y="0"/>
                </a:lnTo>
                <a:lnTo>
                  <a:pt x="472503" y="1088227"/>
                </a:lnTo>
                <a:lnTo>
                  <a:pt x="0" y="1088227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AA4"/>
          </a:solidFill>
          <a:ln w="179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B0703112-94DB-48D5-9A71-1DC3FAD39BA3}"/>
              </a:ext>
            </a:extLst>
          </p:cNvPr>
          <p:cNvSpPr/>
          <p:nvPr/>
        </p:nvSpPr>
        <p:spPr>
          <a:xfrm>
            <a:off x="8584144" y="2295288"/>
            <a:ext cx="266868" cy="1149587"/>
          </a:xfrm>
          <a:custGeom>
            <a:avLst/>
            <a:gdLst>
              <a:gd name="connsiteX0" fmla="*/ 0 w 472503"/>
              <a:gd name="connsiteY0" fmla="*/ 0 h 1215315"/>
              <a:gd name="connsiteX1" fmla="*/ 472503 w 472503"/>
              <a:gd name="connsiteY1" fmla="*/ 0 h 1215315"/>
              <a:gd name="connsiteX2" fmla="*/ 472503 w 472503"/>
              <a:gd name="connsiteY2" fmla="*/ 1215316 h 1215315"/>
              <a:gd name="connsiteX3" fmla="*/ 0 w 472503"/>
              <a:gd name="connsiteY3" fmla="*/ 1215316 h 1215315"/>
              <a:gd name="connsiteX4" fmla="*/ 0 w 472503"/>
              <a:gd name="connsiteY4" fmla="*/ 0 h 1215315"/>
              <a:gd name="connsiteX5" fmla="*/ 0 w 472503"/>
              <a:gd name="connsiteY5" fmla="*/ 0 h 1215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503" h="1215315">
                <a:moveTo>
                  <a:pt x="0" y="0"/>
                </a:moveTo>
                <a:lnTo>
                  <a:pt x="472503" y="0"/>
                </a:lnTo>
                <a:lnTo>
                  <a:pt x="472503" y="1215316"/>
                </a:lnTo>
                <a:lnTo>
                  <a:pt x="0" y="121531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AA4"/>
          </a:solidFill>
          <a:ln w="179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453B3DF8-0F38-4661-A5CC-C888447698E7}"/>
              </a:ext>
            </a:extLst>
          </p:cNvPr>
          <p:cNvSpPr/>
          <p:nvPr/>
        </p:nvSpPr>
        <p:spPr>
          <a:xfrm>
            <a:off x="8951341" y="2295288"/>
            <a:ext cx="266766" cy="1319992"/>
          </a:xfrm>
          <a:custGeom>
            <a:avLst/>
            <a:gdLst>
              <a:gd name="connsiteX0" fmla="*/ 0 w 472324"/>
              <a:gd name="connsiteY0" fmla="*/ 0 h 1395462"/>
              <a:gd name="connsiteX1" fmla="*/ 472324 w 472324"/>
              <a:gd name="connsiteY1" fmla="*/ 0 h 1395462"/>
              <a:gd name="connsiteX2" fmla="*/ 472324 w 472324"/>
              <a:gd name="connsiteY2" fmla="*/ 1395462 h 1395462"/>
              <a:gd name="connsiteX3" fmla="*/ 0 w 472324"/>
              <a:gd name="connsiteY3" fmla="*/ 1395462 h 1395462"/>
              <a:gd name="connsiteX4" fmla="*/ 0 w 472324"/>
              <a:gd name="connsiteY4" fmla="*/ 0 h 1395462"/>
              <a:gd name="connsiteX5" fmla="*/ 0 w 472324"/>
              <a:gd name="connsiteY5" fmla="*/ 0 h 1395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324" h="1395462">
                <a:moveTo>
                  <a:pt x="0" y="0"/>
                </a:moveTo>
                <a:lnTo>
                  <a:pt x="472324" y="0"/>
                </a:lnTo>
                <a:lnTo>
                  <a:pt x="472324" y="1395462"/>
                </a:lnTo>
                <a:lnTo>
                  <a:pt x="0" y="139546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AA4"/>
          </a:solidFill>
          <a:ln w="179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7A1ED346-25B8-4788-A88F-BCE64A0E875B}"/>
              </a:ext>
            </a:extLst>
          </p:cNvPr>
          <p:cNvSpPr/>
          <p:nvPr/>
        </p:nvSpPr>
        <p:spPr>
          <a:xfrm>
            <a:off x="9318436" y="2295288"/>
            <a:ext cx="266766" cy="1583820"/>
          </a:xfrm>
          <a:custGeom>
            <a:avLst/>
            <a:gdLst>
              <a:gd name="connsiteX0" fmla="*/ 0 w 472324"/>
              <a:gd name="connsiteY0" fmla="*/ 0 h 1674375"/>
              <a:gd name="connsiteX1" fmla="*/ 472324 w 472324"/>
              <a:gd name="connsiteY1" fmla="*/ 0 h 1674375"/>
              <a:gd name="connsiteX2" fmla="*/ 472324 w 472324"/>
              <a:gd name="connsiteY2" fmla="*/ 1674375 h 1674375"/>
              <a:gd name="connsiteX3" fmla="*/ 0 w 472324"/>
              <a:gd name="connsiteY3" fmla="*/ 1674375 h 1674375"/>
              <a:gd name="connsiteX4" fmla="*/ 0 w 472324"/>
              <a:gd name="connsiteY4" fmla="*/ 0 h 1674375"/>
              <a:gd name="connsiteX5" fmla="*/ 0 w 472324"/>
              <a:gd name="connsiteY5" fmla="*/ 0 h 167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324" h="1674375">
                <a:moveTo>
                  <a:pt x="0" y="0"/>
                </a:moveTo>
                <a:lnTo>
                  <a:pt x="472324" y="0"/>
                </a:lnTo>
                <a:lnTo>
                  <a:pt x="472324" y="1674375"/>
                </a:lnTo>
                <a:lnTo>
                  <a:pt x="0" y="167437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AA4"/>
          </a:solidFill>
          <a:ln w="179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36B89466-BCCE-4637-9605-1B6695A3D3E8}"/>
              </a:ext>
            </a:extLst>
          </p:cNvPr>
          <p:cNvSpPr/>
          <p:nvPr/>
        </p:nvSpPr>
        <p:spPr>
          <a:xfrm>
            <a:off x="9685531" y="2295288"/>
            <a:ext cx="266868" cy="1657576"/>
          </a:xfrm>
          <a:custGeom>
            <a:avLst/>
            <a:gdLst>
              <a:gd name="connsiteX0" fmla="*/ 0 w 472503"/>
              <a:gd name="connsiteY0" fmla="*/ 0 h 1752348"/>
              <a:gd name="connsiteX1" fmla="*/ 472503 w 472503"/>
              <a:gd name="connsiteY1" fmla="*/ 0 h 1752348"/>
              <a:gd name="connsiteX2" fmla="*/ 472503 w 472503"/>
              <a:gd name="connsiteY2" fmla="*/ 1752349 h 1752348"/>
              <a:gd name="connsiteX3" fmla="*/ 0 w 472503"/>
              <a:gd name="connsiteY3" fmla="*/ 1752349 h 1752348"/>
              <a:gd name="connsiteX4" fmla="*/ 0 w 472503"/>
              <a:gd name="connsiteY4" fmla="*/ 0 h 1752348"/>
              <a:gd name="connsiteX5" fmla="*/ 0 w 472503"/>
              <a:gd name="connsiteY5" fmla="*/ 0 h 1752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503" h="1752348">
                <a:moveTo>
                  <a:pt x="0" y="0"/>
                </a:moveTo>
                <a:lnTo>
                  <a:pt x="472503" y="0"/>
                </a:lnTo>
                <a:lnTo>
                  <a:pt x="472503" y="1752349"/>
                </a:lnTo>
                <a:lnTo>
                  <a:pt x="0" y="175234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AA4"/>
          </a:solidFill>
          <a:ln w="179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ACA1992F-D015-43D3-B6E6-1FF214E94900}"/>
              </a:ext>
            </a:extLst>
          </p:cNvPr>
          <p:cNvSpPr/>
          <p:nvPr/>
        </p:nvSpPr>
        <p:spPr>
          <a:xfrm>
            <a:off x="10052626" y="2295288"/>
            <a:ext cx="266868" cy="1755919"/>
          </a:xfrm>
          <a:custGeom>
            <a:avLst/>
            <a:gdLst>
              <a:gd name="connsiteX0" fmla="*/ 0 w 472503"/>
              <a:gd name="connsiteY0" fmla="*/ 0 h 1856313"/>
              <a:gd name="connsiteX1" fmla="*/ 472503 w 472503"/>
              <a:gd name="connsiteY1" fmla="*/ 0 h 1856313"/>
              <a:gd name="connsiteX2" fmla="*/ 472503 w 472503"/>
              <a:gd name="connsiteY2" fmla="*/ 1856314 h 1856313"/>
              <a:gd name="connsiteX3" fmla="*/ 0 w 472503"/>
              <a:gd name="connsiteY3" fmla="*/ 1856314 h 1856313"/>
              <a:gd name="connsiteX4" fmla="*/ 0 w 472503"/>
              <a:gd name="connsiteY4" fmla="*/ 0 h 1856313"/>
              <a:gd name="connsiteX5" fmla="*/ 0 w 472503"/>
              <a:gd name="connsiteY5" fmla="*/ 0 h 1856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503" h="1856313">
                <a:moveTo>
                  <a:pt x="0" y="0"/>
                </a:moveTo>
                <a:lnTo>
                  <a:pt x="472503" y="0"/>
                </a:lnTo>
                <a:lnTo>
                  <a:pt x="472503" y="1856314"/>
                </a:lnTo>
                <a:lnTo>
                  <a:pt x="0" y="1856314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AA4"/>
          </a:solidFill>
          <a:ln w="179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C4722716-607B-4EBD-8775-BC3B7C53E097}"/>
              </a:ext>
            </a:extLst>
          </p:cNvPr>
          <p:cNvSpPr/>
          <p:nvPr/>
        </p:nvSpPr>
        <p:spPr>
          <a:xfrm>
            <a:off x="10419721" y="2295288"/>
            <a:ext cx="266868" cy="1799834"/>
          </a:xfrm>
          <a:custGeom>
            <a:avLst/>
            <a:gdLst>
              <a:gd name="connsiteX0" fmla="*/ 0 w 472503"/>
              <a:gd name="connsiteY0" fmla="*/ 0 h 1902739"/>
              <a:gd name="connsiteX1" fmla="*/ 472504 w 472503"/>
              <a:gd name="connsiteY1" fmla="*/ 0 h 1902739"/>
              <a:gd name="connsiteX2" fmla="*/ 472504 w 472503"/>
              <a:gd name="connsiteY2" fmla="*/ 1902740 h 1902739"/>
              <a:gd name="connsiteX3" fmla="*/ 0 w 472503"/>
              <a:gd name="connsiteY3" fmla="*/ 1902740 h 1902739"/>
              <a:gd name="connsiteX4" fmla="*/ 0 w 472503"/>
              <a:gd name="connsiteY4" fmla="*/ 0 h 1902739"/>
              <a:gd name="connsiteX5" fmla="*/ 0 w 472503"/>
              <a:gd name="connsiteY5" fmla="*/ 0 h 1902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503" h="1902739">
                <a:moveTo>
                  <a:pt x="0" y="0"/>
                </a:moveTo>
                <a:lnTo>
                  <a:pt x="472504" y="0"/>
                </a:lnTo>
                <a:lnTo>
                  <a:pt x="472504" y="1902740"/>
                </a:lnTo>
                <a:lnTo>
                  <a:pt x="0" y="190274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AA4"/>
          </a:solidFill>
          <a:ln w="179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615DF866-9C58-468A-92BD-C8594A39C41F}"/>
              </a:ext>
            </a:extLst>
          </p:cNvPr>
          <p:cNvSpPr/>
          <p:nvPr/>
        </p:nvSpPr>
        <p:spPr>
          <a:xfrm>
            <a:off x="10786817" y="2295288"/>
            <a:ext cx="266868" cy="2377510"/>
          </a:xfrm>
          <a:custGeom>
            <a:avLst/>
            <a:gdLst>
              <a:gd name="connsiteX0" fmla="*/ 0 w 472503"/>
              <a:gd name="connsiteY0" fmla="*/ 0 h 2513444"/>
              <a:gd name="connsiteX1" fmla="*/ 472503 w 472503"/>
              <a:gd name="connsiteY1" fmla="*/ 0 h 2513444"/>
              <a:gd name="connsiteX2" fmla="*/ 472503 w 472503"/>
              <a:gd name="connsiteY2" fmla="*/ 2513445 h 2513444"/>
              <a:gd name="connsiteX3" fmla="*/ 0 w 472503"/>
              <a:gd name="connsiteY3" fmla="*/ 2513445 h 2513444"/>
              <a:gd name="connsiteX4" fmla="*/ 0 w 472503"/>
              <a:gd name="connsiteY4" fmla="*/ 0 h 2513444"/>
              <a:gd name="connsiteX5" fmla="*/ 0 w 472503"/>
              <a:gd name="connsiteY5" fmla="*/ 0 h 251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503" h="2513444">
                <a:moveTo>
                  <a:pt x="0" y="0"/>
                </a:moveTo>
                <a:lnTo>
                  <a:pt x="472503" y="0"/>
                </a:lnTo>
                <a:lnTo>
                  <a:pt x="472503" y="2513445"/>
                </a:lnTo>
                <a:lnTo>
                  <a:pt x="0" y="251344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AA4"/>
          </a:solidFill>
          <a:ln w="179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3BF4A47F-AD43-4626-BB89-7700136E7D2F}"/>
              </a:ext>
            </a:extLst>
          </p:cNvPr>
          <p:cNvSpPr/>
          <p:nvPr/>
        </p:nvSpPr>
        <p:spPr>
          <a:xfrm>
            <a:off x="11153912" y="2295288"/>
            <a:ext cx="266868" cy="2377510"/>
          </a:xfrm>
          <a:custGeom>
            <a:avLst/>
            <a:gdLst>
              <a:gd name="connsiteX0" fmla="*/ 0 w 472503"/>
              <a:gd name="connsiteY0" fmla="*/ 0 h 2513444"/>
              <a:gd name="connsiteX1" fmla="*/ 472503 w 472503"/>
              <a:gd name="connsiteY1" fmla="*/ 0 h 2513444"/>
              <a:gd name="connsiteX2" fmla="*/ 472503 w 472503"/>
              <a:gd name="connsiteY2" fmla="*/ 2513445 h 2513444"/>
              <a:gd name="connsiteX3" fmla="*/ 0 w 472503"/>
              <a:gd name="connsiteY3" fmla="*/ 2513445 h 2513444"/>
              <a:gd name="connsiteX4" fmla="*/ 0 w 472503"/>
              <a:gd name="connsiteY4" fmla="*/ 0 h 2513444"/>
              <a:gd name="connsiteX5" fmla="*/ 0 w 472503"/>
              <a:gd name="connsiteY5" fmla="*/ 0 h 251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503" h="2513444">
                <a:moveTo>
                  <a:pt x="0" y="0"/>
                </a:moveTo>
                <a:lnTo>
                  <a:pt x="472503" y="0"/>
                </a:lnTo>
                <a:lnTo>
                  <a:pt x="472503" y="2513445"/>
                </a:lnTo>
                <a:lnTo>
                  <a:pt x="0" y="251344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AA4"/>
          </a:solidFill>
          <a:ln w="179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FDC4815-D115-495F-ACC4-33F7711B3627}"/>
              </a:ext>
            </a:extLst>
          </p:cNvPr>
          <p:cNvSpPr/>
          <p:nvPr/>
        </p:nvSpPr>
        <p:spPr>
          <a:xfrm>
            <a:off x="6924017" y="2295967"/>
            <a:ext cx="22273" cy="16956"/>
          </a:xfrm>
          <a:custGeom>
            <a:avLst/>
            <a:gdLst>
              <a:gd name="connsiteX0" fmla="*/ 0 w 39435"/>
              <a:gd name="connsiteY0" fmla="*/ 0 h 17925"/>
              <a:gd name="connsiteX1" fmla="*/ 39435 w 39435"/>
              <a:gd name="connsiteY1" fmla="*/ 0 h 1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435" h="17925">
                <a:moveTo>
                  <a:pt x="0" y="0"/>
                </a:moveTo>
                <a:lnTo>
                  <a:pt x="39435" y="0"/>
                </a:lnTo>
              </a:path>
            </a:pathLst>
          </a:custGeom>
          <a:ln w="20248" cap="flat">
            <a:solidFill>
              <a:srgbClr val="8C8C8C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D200CE8D-220E-48DF-99B9-03B96EA00AB9}"/>
              </a:ext>
            </a:extLst>
          </p:cNvPr>
          <p:cNvSpPr/>
          <p:nvPr/>
        </p:nvSpPr>
        <p:spPr>
          <a:xfrm>
            <a:off x="6678916" y="2295967"/>
            <a:ext cx="4820831" cy="16956"/>
          </a:xfrm>
          <a:custGeom>
            <a:avLst/>
            <a:gdLst>
              <a:gd name="connsiteX0" fmla="*/ 0 w 8535531"/>
              <a:gd name="connsiteY0" fmla="*/ 0 h 17925"/>
              <a:gd name="connsiteX1" fmla="*/ 8535532 w 8535531"/>
              <a:gd name="connsiteY1" fmla="*/ 0 h 1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35531" h="17925">
                <a:moveTo>
                  <a:pt x="0" y="0"/>
                </a:moveTo>
                <a:lnTo>
                  <a:pt x="8535532" y="0"/>
                </a:lnTo>
              </a:path>
            </a:pathLst>
          </a:custGeom>
          <a:ln w="26699" cap="flat">
            <a:solidFill>
              <a:srgbClr val="595959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B6289E97-E91A-4533-B7BE-B6E2F0E18387}"/>
              </a:ext>
            </a:extLst>
          </p:cNvPr>
          <p:cNvSpPr/>
          <p:nvPr/>
        </p:nvSpPr>
        <p:spPr>
          <a:xfrm>
            <a:off x="6678915" y="3008948"/>
            <a:ext cx="4798504" cy="16956"/>
          </a:xfrm>
          <a:custGeom>
            <a:avLst/>
            <a:gdLst>
              <a:gd name="connsiteX0" fmla="*/ 0 w 8313619"/>
              <a:gd name="connsiteY0" fmla="*/ 0 h 17925"/>
              <a:gd name="connsiteX1" fmla="*/ 8313620 w 8313619"/>
              <a:gd name="connsiteY1" fmla="*/ 0 h 1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13619" h="17925">
                <a:moveTo>
                  <a:pt x="0" y="0"/>
                </a:moveTo>
                <a:lnTo>
                  <a:pt x="8313620" y="0"/>
                </a:lnTo>
              </a:path>
            </a:pathLst>
          </a:custGeom>
          <a:ln w="12700" cap="flat">
            <a:solidFill>
              <a:srgbClr val="595959"/>
            </a:solidFill>
            <a:prstDash val="sysDash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386FDBC5-46C1-411D-8029-2012BF1E244D}"/>
              </a:ext>
            </a:extLst>
          </p:cNvPr>
          <p:cNvSpPr/>
          <p:nvPr/>
        </p:nvSpPr>
        <p:spPr>
          <a:xfrm flipH="1">
            <a:off x="6653094" y="1820531"/>
            <a:ext cx="25822" cy="2954000"/>
          </a:xfrm>
          <a:custGeom>
            <a:avLst/>
            <a:gdLst>
              <a:gd name="connsiteX0" fmla="*/ 0 w 17925"/>
              <a:gd name="connsiteY0" fmla="*/ 0 h 3723382"/>
              <a:gd name="connsiteX1" fmla="*/ 0 w 17925"/>
              <a:gd name="connsiteY1" fmla="*/ 3723383 h 372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925" h="3723382">
                <a:moveTo>
                  <a:pt x="0" y="0"/>
                </a:moveTo>
                <a:lnTo>
                  <a:pt x="0" y="3723383"/>
                </a:lnTo>
              </a:path>
            </a:pathLst>
          </a:custGeom>
          <a:ln w="19050" cap="flat">
            <a:solidFill>
              <a:srgbClr val="595959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2BD1B1B4-784E-4E83-B062-15BBB5C760AF}"/>
              </a:ext>
            </a:extLst>
          </p:cNvPr>
          <p:cNvSpPr/>
          <p:nvPr/>
        </p:nvSpPr>
        <p:spPr>
          <a:xfrm>
            <a:off x="6636294" y="4658798"/>
            <a:ext cx="42622" cy="16956"/>
          </a:xfrm>
          <a:custGeom>
            <a:avLst/>
            <a:gdLst>
              <a:gd name="connsiteX0" fmla="*/ 75464 w 75464"/>
              <a:gd name="connsiteY0" fmla="*/ 0 h 17925"/>
              <a:gd name="connsiteX1" fmla="*/ 0 w 75464"/>
              <a:gd name="connsiteY1" fmla="*/ 0 h 1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464" h="17925">
                <a:moveTo>
                  <a:pt x="75464" y="0"/>
                </a:moveTo>
                <a:lnTo>
                  <a:pt x="0" y="0"/>
                </a:lnTo>
              </a:path>
            </a:pathLst>
          </a:custGeom>
          <a:ln w="19050" cap="flat">
            <a:solidFill>
              <a:srgbClr val="595959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3233285E-B8AD-4373-A58D-337626A434BA}"/>
              </a:ext>
            </a:extLst>
          </p:cNvPr>
          <p:cNvSpPr/>
          <p:nvPr/>
        </p:nvSpPr>
        <p:spPr>
          <a:xfrm>
            <a:off x="6636294" y="4197364"/>
            <a:ext cx="42622" cy="16956"/>
          </a:xfrm>
          <a:custGeom>
            <a:avLst/>
            <a:gdLst>
              <a:gd name="connsiteX0" fmla="*/ 75464 w 75464"/>
              <a:gd name="connsiteY0" fmla="*/ 0 h 17925"/>
              <a:gd name="connsiteX1" fmla="*/ 0 w 75464"/>
              <a:gd name="connsiteY1" fmla="*/ 0 h 1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464" h="17925">
                <a:moveTo>
                  <a:pt x="75464" y="0"/>
                </a:moveTo>
                <a:lnTo>
                  <a:pt x="0" y="0"/>
                </a:lnTo>
              </a:path>
            </a:pathLst>
          </a:custGeom>
          <a:ln w="19050" cap="flat">
            <a:solidFill>
              <a:srgbClr val="595959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9B538F6C-76D9-4B82-BBF0-CC19B2C4BEC0}"/>
              </a:ext>
            </a:extLst>
          </p:cNvPr>
          <p:cNvSpPr/>
          <p:nvPr/>
        </p:nvSpPr>
        <p:spPr>
          <a:xfrm>
            <a:off x="6636294" y="3722100"/>
            <a:ext cx="42622" cy="16956"/>
          </a:xfrm>
          <a:custGeom>
            <a:avLst/>
            <a:gdLst>
              <a:gd name="connsiteX0" fmla="*/ 75464 w 75464"/>
              <a:gd name="connsiteY0" fmla="*/ 0 h 17925"/>
              <a:gd name="connsiteX1" fmla="*/ 0 w 75464"/>
              <a:gd name="connsiteY1" fmla="*/ 0 h 1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464" h="17925">
                <a:moveTo>
                  <a:pt x="75464" y="0"/>
                </a:moveTo>
                <a:lnTo>
                  <a:pt x="0" y="0"/>
                </a:lnTo>
              </a:path>
            </a:pathLst>
          </a:custGeom>
          <a:ln w="19050" cap="flat">
            <a:solidFill>
              <a:srgbClr val="595959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CA3A2410-E74D-424F-BF51-030FF2562C65}"/>
              </a:ext>
            </a:extLst>
          </p:cNvPr>
          <p:cNvSpPr/>
          <p:nvPr/>
        </p:nvSpPr>
        <p:spPr>
          <a:xfrm>
            <a:off x="6636294" y="3246666"/>
            <a:ext cx="42622" cy="16956"/>
          </a:xfrm>
          <a:custGeom>
            <a:avLst/>
            <a:gdLst>
              <a:gd name="connsiteX0" fmla="*/ 75464 w 75464"/>
              <a:gd name="connsiteY0" fmla="*/ 0 h 17925"/>
              <a:gd name="connsiteX1" fmla="*/ 0 w 75464"/>
              <a:gd name="connsiteY1" fmla="*/ 0 h 1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464" h="17925">
                <a:moveTo>
                  <a:pt x="75464" y="0"/>
                </a:moveTo>
                <a:lnTo>
                  <a:pt x="0" y="0"/>
                </a:lnTo>
              </a:path>
            </a:pathLst>
          </a:custGeom>
          <a:ln w="19050" cap="flat">
            <a:solidFill>
              <a:srgbClr val="595959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68140CB4-5EA0-4AB8-9D70-EED065FD57C0}"/>
              </a:ext>
            </a:extLst>
          </p:cNvPr>
          <p:cNvSpPr/>
          <p:nvPr/>
        </p:nvSpPr>
        <p:spPr>
          <a:xfrm>
            <a:off x="6636294" y="2771401"/>
            <a:ext cx="42622" cy="16956"/>
          </a:xfrm>
          <a:custGeom>
            <a:avLst/>
            <a:gdLst>
              <a:gd name="connsiteX0" fmla="*/ 75464 w 75464"/>
              <a:gd name="connsiteY0" fmla="*/ 0 h 17925"/>
              <a:gd name="connsiteX1" fmla="*/ 0 w 75464"/>
              <a:gd name="connsiteY1" fmla="*/ 0 h 1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464" h="17925">
                <a:moveTo>
                  <a:pt x="75464" y="0"/>
                </a:moveTo>
                <a:lnTo>
                  <a:pt x="0" y="0"/>
                </a:lnTo>
              </a:path>
            </a:pathLst>
          </a:custGeom>
          <a:ln w="19050" cap="flat">
            <a:solidFill>
              <a:srgbClr val="595959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3A49A84F-FA01-4453-B2AA-886A64C44142}"/>
              </a:ext>
            </a:extLst>
          </p:cNvPr>
          <p:cNvSpPr/>
          <p:nvPr/>
        </p:nvSpPr>
        <p:spPr>
          <a:xfrm>
            <a:off x="6636294" y="2295967"/>
            <a:ext cx="42622" cy="16956"/>
          </a:xfrm>
          <a:custGeom>
            <a:avLst/>
            <a:gdLst>
              <a:gd name="connsiteX0" fmla="*/ 75464 w 75464"/>
              <a:gd name="connsiteY0" fmla="*/ 0 h 17925"/>
              <a:gd name="connsiteX1" fmla="*/ 0 w 75464"/>
              <a:gd name="connsiteY1" fmla="*/ 0 h 1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464" h="17925">
                <a:moveTo>
                  <a:pt x="75464" y="0"/>
                </a:moveTo>
                <a:lnTo>
                  <a:pt x="0" y="0"/>
                </a:lnTo>
              </a:path>
            </a:pathLst>
          </a:custGeom>
          <a:ln w="19050" cap="flat">
            <a:solidFill>
              <a:srgbClr val="595959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A73661D2-2D9A-40AD-AD06-F9A8BD401A93}"/>
              </a:ext>
            </a:extLst>
          </p:cNvPr>
          <p:cNvSpPr/>
          <p:nvPr/>
        </p:nvSpPr>
        <p:spPr>
          <a:xfrm>
            <a:off x="6636294" y="1820532"/>
            <a:ext cx="46765" cy="16956"/>
          </a:xfrm>
          <a:custGeom>
            <a:avLst/>
            <a:gdLst>
              <a:gd name="connsiteX0" fmla="*/ 75464 w 75464"/>
              <a:gd name="connsiteY0" fmla="*/ 0 h 17925"/>
              <a:gd name="connsiteX1" fmla="*/ 0 w 75464"/>
              <a:gd name="connsiteY1" fmla="*/ 0 h 1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464" h="17925">
                <a:moveTo>
                  <a:pt x="75464" y="0"/>
                </a:moveTo>
                <a:lnTo>
                  <a:pt x="0" y="0"/>
                </a:lnTo>
              </a:path>
            </a:pathLst>
          </a:custGeom>
          <a:ln w="19050" cap="flat">
            <a:solidFill>
              <a:srgbClr val="595959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413FC1-32AB-4B90-BDDC-9C0A8F43DB01}"/>
              </a:ext>
            </a:extLst>
          </p:cNvPr>
          <p:cNvSpPr txBox="1"/>
          <p:nvPr/>
        </p:nvSpPr>
        <p:spPr>
          <a:xfrm>
            <a:off x="7359559" y="2055024"/>
            <a:ext cx="523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PD</a:t>
            </a:r>
          </a:p>
        </p:txBody>
      </p:sp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id="{FACE0386-EBCA-4E50-85F2-F772EE406973}"/>
              </a:ext>
            </a:extLst>
          </p:cNvPr>
          <p:cNvGraphicFramePr>
            <a:graphicFrameLocks noGrp="1"/>
          </p:cNvGraphicFramePr>
          <p:nvPr/>
        </p:nvGraphicFramePr>
        <p:xfrm>
          <a:off x="432619" y="2020926"/>
          <a:ext cx="5496234" cy="2607471"/>
        </p:xfrm>
        <a:graphic>
          <a:graphicData uri="http://schemas.openxmlformats.org/drawingml/2006/table">
            <a:tbl>
              <a:tblPr/>
              <a:tblGrid>
                <a:gridCol w="1686738">
                  <a:extLst>
                    <a:ext uri="{9D8B030D-6E8A-4147-A177-3AD203B41FA5}">
                      <a16:colId xmlns:a16="http://schemas.microsoft.com/office/drawing/2014/main" val="1526651505"/>
                    </a:ext>
                  </a:extLst>
                </a:gridCol>
                <a:gridCol w="1269832">
                  <a:extLst>
                    <a:ext uri="{9D8B030D-6E8A-4147-A177-3AD203B41FA5}">
                      <a16:colId xmlns:a16="http://schemas.microsoft.com/office/drawing/2014/main" val="2423550861"/>
                    </a:ext>
                  </a:extLst>
                </a:gridCol>
                <a:gridCol w="1269832">
                  <a:extLst>
                    <a:ext uri="{9D8B030D-6E8A-4147-A177-3AD203B41FA5}">
                      <a16:colId xmlns:a16="http://schemas.microsoft.com/office/drawing/2014/main" val="1504883892"/>
                    </a:ext>
                  </a:extLst>
                </a:gridCol>
                <a:gridCol w="1269832">
                  <a:extLst>
                    <a:ext uri="{9D8B030D-6E8A-4147-A177-3AD203B41FA5}">
                      <a16:colId xmlns:a16="http://schemas.microsoft.com/office/drawing/2014/main" val="3393895994"/>
                    </a:ext>
                  </a:extLst>
                </a:gridCol>
              </a:tblGrid>
              <a:tr h="78720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Best Overall Response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2A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Overall </a:t>
                      </a:r>
                      <a:br>
                        <a:rPr lang="en-GB" sz="11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GB" sz="11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(n=33)</a:t>
                      </a:r>
                      <a:r>
                        <a:rPr lang="en-GB" sz="1100" b="1" baseline="30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2A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Patients with </a:t>
                      </a:r>
                      <a:br>
                        <a:rPr lang="en-US" sz="11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1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Non-target Lesions Only (n=19)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2A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Patients with Target Lesions (n=13)</a:t>
                      </a:r>
                      <a:r>
                        <a:rPr lang="en-GB" sz="1100" b="1" baseline="30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2A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321406"/>
                  </a:ext>
                </a:extLst>
              </a:tr>
              <a:tr h="311698">
                <a:tc>
                  <a:txBody>
                    <a:bodyPr/>
                    <a:lstStyle/>
                    <a:p>
                      <a:r>
                        <a:rPr lang="en-GB" sz="1200" b="1" dirty="0"/>
                        <a:t>IC ORR, n (%)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/>
                        <a:t>11 (33%)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alpha val="2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/>
                        <a:t>4 (21%)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/>
                        <a:t>7 (54%)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8059758"/>
                  </a:ext>
                </a:extLst>
              </a:tr>
              <a:tr h="377141">
                <a:tc>
                  <a:txBody>
                    <a:bodyPr/>
                    <a:lstStyle/>
                    <a:p>
                      <a:pPr marL="179388" indent="-3175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Complete response</a:t>
                      </a:r>
                      <a:endParaRPr lang="en-GB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(15%)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alpha val="2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(21%)</a:t>
                      </a:r>
                      <a:endParaRPr lang="en-GB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(8%)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2456969"/>
                  </a:ext>
                </a:extLst>
              </a:tr>
              <a:tr h="377141">
                <a:tc>
                  <a:txBody>
                    <a:bodyPr/>
                    <a:lstStyle/>
                    <a:p>
                      <a:pPr marL="4763" indent="171450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Partial response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(18%)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alpha val="2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(46%)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933903"/>
                  </a:ext>
                </a:extLst>
              </a:tr>
              <a:tr h="377141">
                <a:tc>
                  <a:txBody>
                    <a:bodyPr/>
                    <a:lstStyle/>
                    <a:p>
                      <a:pPr marL="4763" marR="0" lvl="0" indent="17145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Stable disease</a:t>
                      </a:r>
                      <a:endParaRPr lang="en-GB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(52%)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alpha val="2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(68%)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(31%)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6107147"/>
                  </a:ext>
                </a:extLst>
              </a:tr>
              <a:tr h="377141">
                <a:tc>
                  <a:txBody>
                    <a:bodyPr/>
                    <a:lstStyle/>
                    <a:p>
                      <a:pPr marL="4763" marR="0" lvl="0" indent="-4763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  <a:defRPr/>
                      </a:pPr>
                      <a:r>
                        <a:rPr lang="en-GB" sz="1200" b="1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IC DCR, n (%)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(85%)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alpha val="2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(89%)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(85%)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3301685"/>
                  </a:ext>
                </a:extLst>
              </a:tr>
            </a:tbl>
          </a:graphicData>
        </a:graphic>
      </p:graphicFrame>
      <p:sp>
        <p:nvSpPr>
          <p:cNvPr id="59" name="TextBox 58">
            <a:extLst>
              <a:ext uri="{FF2B5EF4-FFF2-40B4-BE49-F238E27FC236}">
                <a16:creationId xmlns:a16="http://schemas.microsoft.com/office/drawing/2014/main" id="{90DE5231-C6AB-40D2-A1E2-4CC74411D0D2}"/>
              </a:ext>
            </a:extLst>
          </p:cNvPr>
          <p:cNvSpPr txBox="1"/>
          <p:nvPr/>
        </p:nvSpPr>
        <p:spPr>
          <a:xfrm>
            <a:off x="6617357" y="1705902"/>
            <a:ext cx="523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PD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0FC574F-4166-4A13-B3AC-C2D0815BCFC7}"/>
              </a:ext>
            </a:extLst>
          </p:cNvPr>
          <p:cNvSpPr txBox="1"/>
          <p:nvPr/>
        </p:nvSpPr>
        <p:spPr>
          <a:xfrm>
            <a:off x="7715863" y="3121596"/>
            <a:ext cx="523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SD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A8112CC-CC6A-4278-A720-F300D0A6976B}"/>
              </a:ext>
            </a:extLst>
          </p:cNvPr>
          <p:cNvSpPr txBox="1"/>
          <p:nvPr/>
        </p:nvSpPr>
        <p:spPr>
          <a:xfrm>
            <a:off x="8461484" y="3417451"/>
            <a:ext cx="523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SD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DB66EBA-DAFF-4750-AFE1-B85FEAD7233A}"/>
              </a:ext>
            </a:extLst>
          </p:cNvPr>
          <p:cNvSpPr txBox="1"/>
          <p:nvPr/>
        </p:nvSpPr>
        <p:spPr>
          <a:xfrm>
            <a:off x="10290935" y="4065912"/>
            <a:ext cx="523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SD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C3860CE-9A49-4D30-9F08-8650CCDA71A2}"/>
              </a:ext>
            </a:extLst>
          </p:cNvPr>
          <p:cNvSpPr txBox="1"/>
          <p:nvPr/>
        </p:nvSpPr>
        <p:spPr>
          <a:xfrm>
            <a:off x="6987652" y="1775034"/>
            <a:ext cx="523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SD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73C8442-2177-4457-B4CF-D9709E402F7C}"/>
              </a:ext>
            </a:extLst>
          </p:cNvPr>
          <p:cNvSpPr txBox="1"/>
          <p:nvPr/>
        </p:nvSpPr>
        <p:spPr>
          <a:xfrm>
            <a:off x="8081103" y="3289099"/>
            <a:ext cx="523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4F3BCB8-95C1-49CC-A5FF-832BDBBF779B}"/>
              </a:ext>
            </a:extLst>
          </p:cNvPr>
          <p:cNvSpPr txBox="1"/>
          <p:nvPr/>
        </p:nvSpPr>
        <p:spPr>
          <a:xfrm>
            <a:off x="8818395" y="3585024"/>
            <a:ext cx="523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061E14B-CFCB-4E43-9840-69B1FADF3978}"/>
              </a:ext>
            </a:extLst>
          </p:cNvPr>
          <p:cNvSpPr txBox="1"/>
          <p:nvPr/>
        </p:nvSpPr>
        <p:spPr>
          <a:xfrm>
            <a:off x="9194163" y="3850488"/>
            <a:ext cx="523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6890165-A20B-457C-AAF2-A7F97118C876}"/>
              </a:ext>
            </a:extLst>
          </p:cNvPr>
          <p:cNvSpPr txBox="1"/>
          <p:nvPr/>
        </p:nvSpPr>
        <p:spPr>
          <a:xfrm>
            <a:off x="9547849" y="3912849"/>
            <a:ext cx="523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BF4257B-962B-411F-81EB-F88B350AE6B2}"/>
              </a:ext>
            </a:extLst>
          </p:cNvPr>
          <p:cNvSpPr txBox="1"/>
          <p:nvPr/>
        </p:nvSpPr>
        <p:spPr>
          <a:xfrm>
            <a:off x="9915737" y="4018836"/>
            <a:ext cx="523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F290237-59DE-443B-89B2-91B07E7C9C7E}"/>
              </a:ext>
            </a:extLst>
          </p:cNvPr>
          <p:cNvSpPr txBox="1"/>
          <p:nvPr/>
        </p:nvSpPr>
        <p:spPr>
          <a:xfrm>
            <a:off x="10664354" y="4628395"/>
            <a:ext cx="523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6E4B4C8-C370-427F-AE95-BC38588A8CD3}"/>
              </a:ext>
            </a:extLst>
          </p:cNvPr>
          <p:cNvSpPr txBox="1"/>
          <p:nvPr/>
        </p:nvSpPr>
        <p:spPr>
          <a:xfrm>
            <a:off x="11025796" y="4628395"/>
            <a:ext cx="523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</a:t>
            </a:r>
          </a:p>
        </p:txBody>
      </p:sp>
    </p:spTree>
    <p:extLst>
      <p:ext uri="{BB962C8B-B14F-4D97-AF65-F5344CB8AC3E}">
        <p14:creationId xmlns:p14="http://schemas.microsoft.com/office/powerpoint/2010/main" val="2291150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618DF-00A5-44B5-9CC2-1907C5935C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341650"/>
            <a:ext cx="10972800" cy="2223261"/>
          </a:xfrm>
        </p:spPr>
        <p:txBody>
          <a:bodyPr>
            <a:noAutofit/>
          </a:bodyPr>
          <a:lstStyle/>
          <a:p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Activity of </a:t>
            </a:r>
            <a:r>
              <a:rPr lang="en-US" sz="3600" dirty="0">
                <a:ea typeface="Calibri" panose="020F0502020204030204" pitchFamily="34" charset="0"/>
              </a:rPr>
              <a:t>A</a:t>
            </a:r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dagrasib (MRTX849) in Patients with KRAS</a:t>
            </a:r>
            <a:r>
              <a:rPr lang="en-US" sz="3600" b="1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G12C</a:t>
            </a:r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-Mutated NSCLC and Active, Untreated CNS Metastases in the KRYSTAL-1 Trial</a:t>
            </a:r>
            <a:endParaRPr lang="en-US" sz="44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EFFD1F-9FAA-45ED-BCAD-E5A022DA3E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541900"/>
            <a:ext cx="10972800" cy="1344652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Joshua K. Sabari,</a:t>
            </a:r>
            <a:r>
              <a:rPr lang="en-US" sz="18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</a:t>
            </a: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Alexander I. Spira,</a:t>
            </a:r>
            <a:r>
              <a:rPr lang="en-US" sz="18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</a:t>
            </a: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Rebecca S. Heist,</a:t>
            </a:r>
            <a:r>
              <a:rPr lang="en-US" sz="18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3</a:t>
            </a: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Pasi</a:t>
            </a: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A. Jänne,</a:t>
            </a:r>
            <a:r>
              <a:rPr lang="en-US" sz="18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4</a:t>
            </a: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Jose M. Pacheco,</a:t>
            </a:r>
            <a:r>
              <a:rPr lang="en-US" sz="18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5</a:t>
            </a: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b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Jared Weiss,</a:t>
            </a:r>
            <a:r>
              <a:rPr lang="en-US" sz="18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6</a:t>
            </a: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Shirish M. Gadgeel,</a:t>
            </a:r>
            <a:r>
              <a:rPr lang="en-US" sz="18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7</a:t>
            </a: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Hirak</a:t>
            </a: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Der-Torossian,</a:t>
            </a:r>
            <a:r>
              <a:rPr lang="en-US" sz="18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8</a:t>
            </a: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Karen Velastegui,</a:t>
            </a:r>
            <a:r>
              <a:rPr lang="en-US" sz="18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8</a:t>
            </a: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Thian</a:t>
            </a: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Kheoh,</a:t>
            </a:r>
            <a:r>
              <a:rPr lang="en-US" sz="18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8</a:t>
            </a: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b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James G. Christensen,</a:t>
            </a:r>
            <a:r>
              <a:rPr lang="en-US" sz="18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8</a:t>
            </a: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Marcelo V. Negrao</a:t>
            </a:r>
            <a:r>
              <a:rPr lang="en-US" sz="18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9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56E0D0-8D55-424D-90D3-1B9C50DC9F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80" y="4807892"/>
            <a:ext cx="10972800" cy="594131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12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</a:t>
            </a:r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Perlmutter Cancer Center, New York University Langone Health, New York, NY; </a:t>
            </a:r>
            <a:r>
              <a:rPr lang="en-US" sz="12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</a:t>
            </a:r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Virginia Cancer Specialists, Fairfax, VA; US Oncology Research, The Woodlands, TX; NEXT Oncology, VA; </a:t>
            </a:r>
            <a:r>
              <a:rPr lang="en-US" sz="12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3</a:t>
            </a:r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Massachusetts General Hospital, Boston, MA; </a:t>
            </a:r>
            <a:r>
              <a:rPr lang="en-US" sz="12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4</a:t>
            </a:r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Dana-Farber Cancer Institute, Boston, MA; </a:t>
            </a:r>
            <a:r>
              <a:rPr lang="en-US" sz="12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5</a:t>
            </a:r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Division of Medical Oncology, Department of Medicine, University of Colorado Anschutz Medical Campus, Aurora, CO; </a:t>
            </a:r>
            <a:r>
              <a:rPr lang="en-US" sz="12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6</a:t>
            </a:r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Lineberger Comprehensive Cancer Center, University of North Carolina-Chapel Hill, Chapel Hill, NC; </a:t>
            </a:r>
            <a:r>
              <a:rPr lang="en-US" sz="12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7</a:t>
            </a:r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Henry Ford Cancer Institute, Detroit, MI; </a:t>
            </a:r>
            <a:r>
              <a:rPr lang="en-US" sz="12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8</a:t>
            </a:r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Mirati Therapeutics, Inc., San Diego, CA; </a:t>
            </a:r>
            <a:r>
              <a:rPr lang="en-US" sz="12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9</a:t>
            </a:r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Department of Thoracic/Head &amp; Neck Medical Oncology, MD Anderson Cancer Center, University of Texas, Houston, TX</a:t>
            </a:r>
          </a:p>
          <a:p>
            <a:endParaRPr lang="en-US" sz="12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25D2D4-0A6C-41CB-B909-8E42F316E8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Dr Joshua K. Sabari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E9A2F1D-65A2-4AD0-A277-C483AF0C8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929" y="220271"/>
            <a:ext cx="1285200" cy="128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9336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1F2773-1FBC-4AD6-81F5-102A185C0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594" y="179432"/>
            <a:ext cx="11512910" cy="1143000"/>
          </a:xfrm>
        </p:spPr>
        <p:txBody>
          <a:bodyPr/>
          <a:lstStyle/>
          <a:p>
            <a:r>
              <a:rPr lang="en-US" dirty="0" err="1"/>
              <a:t>Adagrasib</a:t>
            </a:r>
            <a:r>
              <a:rPr lang="en-US" dirty="0"/>
              <a:t> in Patients with Active, Untreated CNS Metastases: </a:t>
            </a:r>
            <a:br>
              <a:rPr lang="en-US" dirty="0"/>
            </a:br>
            <a:r>
              <a:rPr lang="en-US" dirty="0"/>
              <a:t>Intracranial Best Tumor Change From Baseline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E1B516-26DF-4A12-8D4F-B3A9B650C310}"/>
              </a:ext>
            </a:extLst>
          </p:cNvPr>
          <p:cNvSpPr txBox="1"/>
          <p:nvPr/>
        </p:nvSpPr>
        <p:spPr>
          <a:xfrm>
            <a:off x="364501" y="5333467"/>
            <a:ext cx="9545791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Objective IC responses were observed in 32% (95% CI, 12.6–56.6)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IC DCR was 84% (95% CI, 60.4–96.6)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A83E524-FEC3-4037-B76F-A97684400D92}"/>
              </a:ext>
            </a:extLst>
          </p:cNvPr>
          <p:cNvGrpSpPr/>
          <p:nvPr/>
        </p:nvGrpSpPr>
        <p:grpSpPr>
          <a:xfrm>
            <a:off x="1372679" y="1736367"/>
            <a:ext cx="9446642" cy="3296024"/>
            <a:chOff x="1658959" y="1736367"/>
            <a:chExt cx="9446642" cy="3296024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C7BCC372-6311-4893-8A8B-6B6BFD3A6308}"/>
                </a:ext>
              </a:extLst>
            </p:cNvPr>
            <p:cNvSpPr/>
            <p:nvPr/>
          </p:nvSpPr>
          <p:spPr>
            <a:xfrm>
              <a:off x="2572999" y="2063100"/>
              <a:ext cx="394461" cy="284084"/>
            </a:xfrm>
            <a:custGeom>
              <a:avLst/>
              <a:gdLst>
                <a:gd name="connsiteX0" fmla="*/ 0 w 191700"/>
                <a:gd name="connsiteY0" fmla="*/ 0 h 193673"/>
                <a:gd name="connsiteX1" fmla="*/ 191701 w 191700"/>
                <a:gd name="connsiteY1" fmla="*/ 0 h 193673"/>
                <a:gd name="connsiteX2" fmla="*/ 191701 w 191700"/>
                <a:gd name="connsiteY2" fmla="*/ 193673 h 193673"/>
                <a:gd name="connsiteX3" fmla="*/ 0 w 191700"/>
                <a:gd name="connsiteY3" fmla="*/ 193673 h 193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700" h="193673">
                  <a:moveTo>
                    <a:pt x="0" y="0"/>
                  </a:moveTo>
                  <a:lnTo>
                    <a:pt x="191701" y="0"/>
                  </a:lnTo>
                  <a:lnTo>
                    <a:pt x="191701" y="193673"/>
                  </a:lnTo>
                  <a:lnTo>
                    <a:pt x="0" y="193673"/>
                  </a:lnTo>
                  <a:close/>
                </a:path>
              </a:pathLst>
            </a:custGeom>
            <a:solidFill>
              <a:srgbClr val="009AA4"/>
            </a:solidFill>
            <a:ln w="12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7388C8A3-1DF5-4F54-B78D-FFEECA04DB42}"/>
                </a:ext>
              </a:extLst>
            </p:cNvPr>
            <p:cNvSpPr/>
            <p:nvPr/>
          </p:nvSpPr>
          <p:spPr>
            <a:xfrm>
              <a:off x="3794269" y="2350299"/>
              <a:ext cx="394461" cy="402117"/>
            </a:xfrm>
            <a:custGeom>
              <a:avLst/>
              <a:gdLst>
                <a:gd name="connsiteX0" fmla="*/ 0 w 191700"/>
                <a:gd name="connsiteY0" fmla="*/ 0 h 274141"/>
                <a:gd name="connsiteX1" fmla="*/ 191701 w 191700"/>
                <a:gd name="connsiteY1" fmla="*/ 0 h 274141"/>
                <a:gd name="connsiteX2" fmla="*/ 191701 w 191700"/>
                <a:gd name="connsiteY2" fmla="*/ 274141 h 274141"/>
                <a:gd name="connsiteX3" fmla="*/ 0 w 191700"/>
                <a:gd name="connsiteY3" fmla="*/ 274141 h 274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700" h="274141">
                  <a:moveTo>
                    <a:pt x="0" y="0"/>
                  </a:moveTo>
                  <a:lnTo>
                    <a:pt x="191701" y="0"/>
                  </a:lnTo>
                  <a:lnTo>
                    <a:pt x="191701" y="274141"/>
                  </a:lnTo>
                  <a:lnTo>
                    <a:pt x="0" y="274141"/>
                  </a:lnTo>
                  <a:close/>
                </a:path>
              </a:pathLst>
            </a:custGeom>
            <a:solidFill>
              <a:srgbClr val="009AA4"/>
            </a:solidFill>
            <a:ln w="12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308A35A5-1839-4889-AFF2-E59E2CFF5A48}"/>
                </a:ext>
              </a:extLst>
            </p:cNvPr>
            <p:cNvSpPr/>
            <p:nvPr/>
          </p:nvSpPr>
          <p:spPr>
            <a:xfrm>
              <a:off x="4404906" y="2348651"/>
              <a:ext cx="394461" cy="459667"/>
            </a:xfrm>
            <a:custGeom>
              <a:avLst/>
              <a:gdLst>
                <a:gd name="connsiteX0" fmla="*/ 0 w 191700"/>
                <a:gd name="connsiteY0" fmla="*/ 0 h 313375"/>
                <a:gd name="connsiteX1" fmla="*/ 191701 w 191700"/>
                <a:gd name="connsiteY1" fmla="*/ 0 h 313375"/>
                <a:gd name="connsiteX2" fmla="*/ 191701 w 191700"/>
                <a:gd name="connsiteY2" fmla="*/ 313376 h 313375"/>
                <a:gd name="connsiteX3" fmla="*/ 0 w 191700"/>
                <a:gd name="connsiteY3" fmla="*/ 313376 h 31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700" h="313375">
                  <a:moveTo>
                    <a:pt x="0" y="0"/>
                  </a:moveTo>
                  <a:lnTo>
                    <a:pt x="191701" y="0"/>
                  </a:lnTo>
                  <a:lnTo>
                    <a:pt x="191701" y="313376"/>
                  </a:lnTo>
                  <a:lnTo>
                    <a:pt x="0" y="313376"/>
                  </a:lnTo>
                  <a:close/>
                </a:path>
              </a:pathLst>
            </a:custGeom>
            <a:solidFill>
              <a:srgbClr val="009AA4"/>
            </a:solidFill>
            <a:ln w="12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DB172087-6AE7-463A-9111-F72BE7D8973B}"/>
                </a:ext>
              </a:extLst>
            </p:cNvPr>
            <p:cNvSpPr/>
            <p:nvPr/>
          </p:nvSpPr>
          <p:spPr>
            <a:xfrm>
              <a:off x="5015541" y="2348651"/>
              <a:ext cx="394461" cy="482027"/>
            </a:xfrm>
            <a:custGeom>
              <a:avLst/>
              <a:gdLst>
                <a:gd name="connsiteX0" fmla="*/ 0 w 191700"/>
                <a:gd name="connsiteY0" fmla="*/ 0 h 328619"/>
                <a:gd name="connsiteX1" fmla="*/ 191701 w 191700"/>
                <a:gd name="connsiteY1" fmla="*/ 0 h 328619"/>
                <a:gd name="connsiteX2" fmla="*/ 191701 w 191700"/>
                <a:gd name="connsiteY2" fmla="*/ 328620 h 328619"/>
                <a:gd name="connsiteX3" fmla="*/ 0 w 191700"/>
                <a:gd name="connsiteY3" fmla="*/ 328620 h 328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700" h="328619">
                  <a:moveTo>
                    <a:pt x="0" y="0"/>
                  </a:moveTo>
                  <a:lnTo>
                    <a:pt x="191701" y="0"/>
                  </a:lnTo>
                  <a:lnTo>
                    <a:pt x="191701" y="328620"/>
                  </a:lnTo>
                  <a:lnTo>
                    <a:pt x="0" y="328620"/>
                  </a:lnTo>
                  <a:close/>
                </a:path>
              </a:pathLst>
            </a:custGeom>
            <a:solidFill>
              <a:srgbClr val="009AA4"/>
            </a:solidFill>
            <a:ln w="12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60AA959D-726C-4AAD-BAAA-0D8795422054}"/>
                </a:ext>
              </a:extLst>
            </p:cNvPr>
            <p:cNvSpPr/>
            <p:nvPr/>
          </p:nvSpPr>
          <p:spPr>
            <a:xfrm>
              <a:off x="5626176" y="2347184"/>
              <a:ext cx="394461" cy="722858"/>
            </a:xfrm>
            <a:custGeom>
              <a:avLst/>
              <a:gdLst>
                <a:gd name="connsiteX0" fmla="*/ 0 w 191700"/>
                <a:gd name="connsiteY0" fmla="*/ 0 h 492804"/>
                <a:gd name="connsiteX1" fmla="*/ 191701 w 191700"/>
                <a:gd name="connsiteY1" fmla="*/ 0 h 492804"/>
                <a:gd name="connsiteX2" fmla="*/ 191701 w 191700"/>
                <a:gd name="connsiteY2" fmla="*/ 492804 h 492804"/>
                <a:gd name="connsiteX3" fmla="*/ 0 w 191700"/>
                <a:gd name="connsiteY3" fmla="*/ 492804 h 492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700" h="492804">
                  <a:moveTo>
                    <a:pt x="0" y="0"/>
                  </a:moveTo>
                  <a:lnTo>
                    <a:pt x="191701" y="0"/>
                  </a:lnTo>
                  <a:lnTo>
                    <a:pt x="191701" y="492804"/>
                  </a:lnTo>
                  <a:lnTo>
                    <a:pt x="0" y="492804"/>
                  </a:lnTo>
                  <a:close/>
                </a:path>
              </a:pathLst>
            </a:custGeom>
            <a:solidFill>
              <a:srgbClr val="009AA4"/>
            </a:solidFill>
            <a:ln w="12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B10E0968-98D7-40FF-9DDB-8B3F8E2648E1}"/>
                </a:ext>
              </a:extLst>
            </p:cNvPr>
            <p:cNvSpPr/>
            <p:nvPr/>
          </p:nvSpPr>
          <p:spPr>
            <a:xfrm>
              <a:off x="6236811" y="2345352"/>
              <a:ext cx="394461" cy="896976"/>
            </a:xfrm>
            <a:custGeom>
              <a:avLst/>
              <a:gdLst>
                <a:gd name="connsiteX0" fmla="*/ 0 w 191700"/>
                <a:gd name="connsiteY0" fmla="*/ 0 h 611507"/>
                <a:gd name="connsiteX1" fmla="*/ 191701 w 191700"/>
                <a:gd name="connsiteY1" fmla="*/ 0 h 611507"/>
                <a:gd name="connsiteX2" fmla="*/ 191701 w 191700"/>
                <a:gd name="connsiteY2" fmla="*/ 611507 h 611507"/>
                <a:gd name="connsiteX3" fmla="*/ 0 w 191700"/>
                <a:gd name="connsiteY3" fmla="*/ 611507 h 61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700" h="611507">
                  <a:moveTo>
                    <a:pt x="0" y="0"/>
                  </a:moveTo>
                  <a:lnTo>
                    <a:pt x="191701" y="0"/>
                  </a:lnTo>
                  <a:lnTo>
                    <a:pt x="191701" y="611507"/>
                  </a:lnTo>
                  <a:lnTo>
                    <a:pt x="0" y="611507"/>
                  </a:lnTo>
                  <a:close/>
                </a:path>
              </a:pathLst>
            </a:custGeom>
            <a:solidFill>
              <a:srgbClr val="009AA4"/>
            </a:solidFill>
            <a:ln w="12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EC03AB72-0549-44E2-AD59-C9D1E1087558}"/>
                </a:ext>
              </a:extLst>
            </p:cNvPr>
            <p:cNvSpPr/>
            <p:nvPr/>
          </p:nvSpPr>
          <p:spPr>
            <a:xfrm>
              <a:off x="6847446" y="2345903"/>
              <a:ext cx="394461" cy="1197738"/>
            </a:xfrm>
            <a:custGeom>
              <a:avLst/>
              <a:gdLst>
                <a:gd name="connsiteX0" fmla="*/ 0 w 191700"/>
                <a:gd name="connsiteY0" fmla="*/ 0 h 816550"/>
                <a:gd name="connsiteX1" fmla="*/ 191701 w 191700"/>
                <a:gd name="connsiteY1" fmla="*/ 0 h 816550"/>
                <a:gd name="connsiteX2" fmla="*/ 191701 w 191700"/>
                <a:gd name="connsiteY2" fmla="*/ 816551 h 816550"/>
                <a:gd name="connsiteX3" fmla="*/ 0 w 191700"/>
                <a:gd name="connsiteY3" fmla="*/ 816551 h 81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700" h="816550">
                  <a:moveTo>
                    <a:pt x="0" y="0"/>
                  </a:moveTo>
                  <a:lnTo>
                    <a:pt x="191701" y="0"/>
                  </a:lnTo>
                  <a:lnTo>
                    <a:pt x="191701" y="816551"/>
                  </a:lnTo>
                  <a:lnTo>
                    <a:pt x="0" y="816551"/>
                  </a:lnTo>
                  <a:close/>
                </a:path>
              </a:pathLst>
            </a:custGeom>
            <a:solidFill>
              <a:srgbClr val="009AA4"/>
            </a:solidFill>
            <a:ln w="12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FA8745EE-C42A-44A9-9E55-014811C38E94}"/>
                </a:ext>
              </a:extLst>
            </p:cNvPr>
            <p:cNvSpPr/>
            <p:nvPr/>
          </p:nvSpPr>
          <p:spPr>
            <a:xfrm>
              <a:off x="7458081" y="2343885"/>
              <a:ext cx="394461" cy="1807696"/>
            </a:xfrm>
            <a:custGeom>
              <a:avLst/>
              <a:gdLst>
                <a:gd name="connsiteX0" fmla="*/ 0 w 191700"/>
                <a:gd name="connsiteY0" fmla="*/ 0 h 1232385"/>
                <a:gd name="connsiteX1" fmla="*/ 191701 w 191700"/>
                <a:gd name="connsiteY1" fmla="*/ 0 h 1232385"/>
                <a:gd name="connsiteX2" fmla="*/ 191701 w 191700"/>
                <a:gd name="connsiteY2" fmla="*/ 1232386 h 1232385"/>
                <a:gd name="connsiteX3" fmla="*/ 0 w 191700"/>
                <a:gd name="connsiteY3" fmla="*/ 1232386 h 1232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700" h="1232385">
                  <a:moveTo>
                    <a:pt x="0" y="0"/>
                  </a:moveTo>
                  <a:lnTo>
                    <a:pt x="191701" y="0"/>
                  </a:lnTo>
                  <a:lnTo>
                    <a:pt x="191701" y="1232386"/>
                  </a:lnTo>
                  <a:lnTo>
                    <a:pt x="0" y="1232386"/>
                  </a:lnTo>
                  <a:close/>
                </a:path>
              </a:pathLst>
            </a:custGeom>
            <a:solidFill>
              <a:srgbClr val="009AA4"/>
            </a:solidFill>
            <a:ln w="12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2F68D5ED-7AAA-409C-9E13-087F5822CDBF}"/>
                </a:ext>
              </a:extLst>
            </p:cNvPr>
            <p:cNvSpPr/>
            <p:nvPr/>
          </p:nvSpPr>
          <p:spPr>
            <a:xfrm>
              <a:off x="8068716" y="2348284"/>
              <a:ext cx="394461" cy="1888156"/>
            </a:xfrm>
            <a:custGeom>
              <a:avLst/>
              <a:gdLst>
                <a:gd name="connsiteX0" fmla="*/ 0 w 191700"/>
                <a:gd name="connsiteY0" fmla="*/ 0 h 1287238"/>
                <a:gd name="connsiteX1" fmla="*/ 191701 w 191700"/>
                <a:gd name="connsiteY1" fmla="*/ 0 h 1287238"/>
                <a:gd name="connsiteX2" fmla="*/ 191701 w 191700"/>
                <a:gd name="connsiteY2" fmla="*/ 1287239 h 1287238"/>
                <a:gd name="connsiteX3" fmla="*/ 0 w 191700"/>
                <a:gd name="connsiteY3" fmla="*/ 1287239 h 12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700" h="1287238">
                  <a:moveTo>
                    <a:pt x="0" y="0"/>
                  </a:moveTo>
                  <a:lnTo>
                    <a:pt x="191701" y="0"/>
                  </a:lnTo>
                  <a:lnTo>
                    <a:pt x="191701" y="1287239"/>
                  </a:lnTo>
                  <a:lnTo>
                    <a:pt x="0" y="1287239"/>
                  </a:lnTo>
                  <a:close/>
                </a:path>
              </a:pathLst>
            </a:custGeom>
            <a:solidFill>
              <a:srgbClr val="009AA4"/>
            </a:solidFill>
            <a:ln w="12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1BEAD9EA-2A86-4866-B808-BB8F1936AD8B}"/>
                </a:ext>
              </a:extLst>
            </p:cNvPr>
            <p:cNvSpPr/>
            <p:nvPr/>
          </p:nvSpPr>
          <p:spPr>
            <a:xfrm>
              <a:off x="8679351" y="2345352"/>
              <a:ext cx="394461" cy="2388146"/>
            </a:xfrm>
            <a:custGeom>
              <a:avLst/>
              <a:gdLst>
                <a:gd name="connsiteX0" fmla="*/ 0 w 191700"/>
                <a:gd name="connsiteY0" fmla="*/ 0 h 1628103"/>
                <a:gd name="connsiteX1" fmla="*/ 191701 w 191700"/>
                <a:gd name="connsiteY1" fmla="*/ 0 h 1628103"/>
                <a:gd name="connsiteX2" fmla="*/ 191701 w 191700"/>
                <a:gd name="connsiteY2" fmla="*/ 1628103 h 1628103"/>
                <a:gd name="connsiteX3" fmla="*/ 0 w 191700"/>
                <a:gd name="connsiteY3" fmla="*/ 1628103 h 1628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700" h="1628103">
                  <a:moveTo>
                    <a:pt x="0" y="0"/>
                  </a:moveTo>
                  <a:lnTo>
                    <a:pt x="191701" y="0"/>
                  </a:lnTo>
                  <a:lnTo>
                    <a:pt x="191701" y="1628103"/>
                  </a:lnTo>
                  <a:lnTo>
                    <a:pt x="0" y="1628103"/>
                  </a:lnTo>
                  <a:close/>
                </a:path>
              </a:pathLst>
            </a:custGeom>
            <a:solidFill>
              <a:srgbClr val="009AA4"/>
            </a:solidFill>
            <a:ln w="12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1A8DD3C5-717E-4255-AB6C-19CA711EE2A6}"/>
                </a:ext>
              </a:extLst>
            </p:cNvPr>
            <p:cNvSpPr/>
            <p:nvPr/>
          </p:nvSpPr>
          <p:spPr>
            <a:xfrm>
              <a:off x="9289986" y="2347735"/>
              <a:ext cx="394461" cy="2384296"/>
            </a:xfrm>
            <a:custGeom>
              <a:avLst/>
              <a:gdLst>
                <a:gd name="connsiteX0" fmla="*/ 0 w 191700"/>
                <a:gd name="connsiteY0" fmla="*/ 0 h 1625479"/>
                <a:gd name="connsiteX1" fmla="*/ 191701 w 191700"/>
                <a:gd name="connsiteY1" fmla="*/ 0 h 1625479"/>
                <a:gd name="connsiteX2" fmla="*/ 191701 w 191700"/>
                <a:gd name="connsiteY2" fmla="*/ 1625479 h 1625479"/>
                <a:gd name="connsiteX3" fmla="*/ 0 w 191700"/>
                <a:gd name="connsiteY3" fmla="*/ 1625479 h 1625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700" h="1625479">
                  <a:moveTo>
                    <a:pt x="0" y="0"/>
                  </a:moveTo>
                  <a:lnTo>
                    <a:pt x="191701" y="0"/>
                  </a:lnTo>
                  <a:lnTo>
                    <a:pt x="191701" y="1625479"/>
                  </a:lnTo>
                  <a:lnTo>
                    <a:pt x="0" y="1625479"/>
                  </a:lnTo>
                  <a:close/>
                </a:path>
              </a:pathLst>
            </a:custGeom>
            <a:solidFill>
              <a:srgbClr val="009AA4"/>
            </a:solidFill>
            <a:ln w="12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AEEE53C3-6388-4E01-9EC4-211FEBF032DE}"/>
                </a:ext>
              </a:extLst>
            </p:cNvPr>
            <p:cNvSpPr/>
            <p:nvPr/>
          </p:nvSpPr>
          <p:spPr>
            <a:xfrm>
              <a:off x="9900623" y="2349751"/>
              <a:ext cx="394461" cy="2383930"/>
            </a:xfrm>
            <a:custGeom>
              <a:avLst/>
              <a:gdLst>
                <a:gd name="connsiteX0" fmla="*/ 0 w 191700"/>
                <a:gd name="connsiteY0" fmla="*/ 0 h 1625229"/>
                <a:gd name="connsiteX1" fmla="*/ 191701 w 191700"/>
                <a:gd name="connsiteY1" fmla="*/ 0 h 1625229"/>
                <a:gd name="connsiteX2" fmla="*/ 191701 w 191700"/>
                <a:gd name="connsiteY2" fmla="*/ 1625230 h 1625229"/>
                <a:gd name="connsiteX3" fmla="*/ 0 w 191700"/>
                <a:gd name="connsiteY3" fmla="*/ 1625230 h 1625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700" h="1625229">
                  <a:moveTo>
                    <a:pt x="0" y="0"/>
                  </a:moveTo>
                  <a:lnTo>
                    <a:pt x="191701" y="0"/>
                  </a:lnTo>
                  <a:lnTo>
                    <a:pt x="191701" y="1625230"/>
                  </a:lnTo>
                  <a:lnTo>
                    <a:pt x="0" y="1625230"/>
                  </a:lnTo>
                  <a:close/>
                </a:path>
              </a:pathLst>
            </a:custGeom>
            <a:solidFill>
              <a:srgbClr val="009AA4"/>
            </a:solidFill>
            <a:ln w="12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1AFD9717-EB04-4499-BDB6-D689AC92CDD0}"/>
                </a:ext>
              </a:extLst>
            </p:cNvPr>
            <p:cNvSpPr/>
            <p:nvPr/>
          </p:nvSpPr>
          <p:spPr>
            <a:xfrm>
              <a:off x="10511258" y="2350116"/>
              <a:ext cx="394461" cy="2385397"/>
            </a:xfrm>
            <a:custGeom>
              <a:avLst/>
              <a:gdLst>
                <a:gd name="connsiteX0" fmla="*/ 0 w 191700"/>
                <a:gd name="connsiteY0" fmla="*/ 0 h 1626229"/>
                <a:gd name="connsiteX1" fmla="*/ 191701 w 191700"/>
                <a:gd name="connsiteY1" fmla="*/ 0 h 1626229"/>
                <a:gd name="connsiteX2" fmla="*/ 191701 w 191700"/>
                <a:gd name="connsiteY2" fmla="*/ 1626229 h 1626229"/>
                <a:gd name="connsiteX3" fmla="*/ 0 w 191700"/>
                <a:gd name="connsiteY3" fmla="*/ 1626229 h 1626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700" h="1626229">
                  <a:moveTo>
                    <a:pt x="0" y="0"/>
                  </a:moveTo>
                  <a:lnTo>
                    <a:pt x="191701" y="0"/>
                  </a:lnTo>
                  <a:lnTo>
                    <a:pt x="191701" y="1626229"/>
                  </a:lnTo>
                  <a:lnTo>
                    <a:pt x="0" y="1626229"/>
                  </a:lnTo>
                  <a:close/>
                </a:path>
              </a:pathLst>
            </a:custGeom>
            <a:solidFill>
              <a:srgbClr val="009AA4"/>
            </a:solidFill>
            <a:ln w="12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B804FB3F-19E0-4E4E-B99B-0C212CD4B36E}"/>
                </a:ext>
              </a:extLst>
            </p:cNvPr>
            <p:cNvSpPr/>
            <p:nvPr/>
          </p:nvSpPr>
          <p:spPr>
            <a:xfrm flipH="1">
              <a:off x="2370372" y="1856130"/>
              <a:ext cx="0" cy="2886317"/>
            </a:xfrm>
            <a:custGeom>
              <a:avLst/>
              <a:gdLst>
                <a:gd name="connsiteX0" fmla="*/ 0 w 8138"/>
                <a:gd name="connsiteY0" fmla="*/ 0 h 2241109"/>
                <a:gd name="connsiteX1" fmla="*/ 8139 w 8138"/>
                <a:gd name="connsiteY1" fmla="*/ 2241110 h 2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138" h="2241109">
                  <a:moveTo>
                    <a:pt x="0" y="0"/>
                  </a:moveTo>
                  <a:lnTo>
                    <a:pt x="8139" y="2241110"/>
                  </a:lnTo>
                </a:path>
              </a:pathLst>
            </a:custGeom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FBAAF392-47ED-41E1-A6BB-0260D466023E}"/>
                </a:ext>
              </a:extLst>
            </p:cNvPr>
            <p:cNvSpPr/>
            <p:nvPr/>
          </p:nvSpPr>
          <p:spPr>
            <a:xfrm>
              <a:off x="2298372" y="2346816"/>
              <a:ext cx="8807223" cy="45719"/>
            </a:xfrm>
            <a:custGeom>
              <a:avLst/>
              <a:gdLst>
                <a:gd name="connsiteX0" fmla="*/ 0 w 5883877"/>
                <a:gd name="connsiteY0" fmla="*/ 0 h 12495"/>
                <a:gd name="connsiteX1" fmla="*/ 5883878 w 5883877"/>
                <a:gd name="connsiteY1" fmla="*/ 0 h 1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83877" h="12495">
                  <a:moveTo>
                    <a:pt x="0" y="0"/>
                  </a:moveTo>
                  <a:lnTo>
                    <a:pt x="5883878" y="0"/>
                  </a:lnTo>
                </a:path>
              </a:pathLst>
            </a:custGeom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A6D0067E-76F1-4050-B4CF-B580DC29C525}"/>
                </a:ext>
              </a:extLst>
            </p:cNvPr>
            <p:cNvSpPr/>
            <p:nvPr/>
          </p:nvSpPr>
          <p:spPr>
            <a:xfrm>
              <a:off x="2298372" y="1866622"/>
              <a:ext cx="72000" cy="18328"/>
            </a:xfrm>
            <a:custGeom>
              <a:avLst/>
              <a:gdLst>
                <a:gd name="connsiteX0" fmla="*/ 0 w 64860"/>
                <a:gd name="connsiteY0" fmla="*/ 0 h 12495"/>
                <a:gd name="connsiteX1" fmla="*/ 64860 w 64860"/>
                <a:gd name="connsiteY1" fmla="*/ 0 h 1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860" h="12495">
                  <a:moveTo>
                    <a:pt x="0" y="0"/>
                  </a:moveTo>
                  <a:lnTo>
                    <a:pt x="64860" y="0"/>
                  </a:lnTo>
                </a:path>
              </a:pathLst>
            </a:custGeom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A3CB4965-7E0E-44CD-A72D-F03DC031D923}"/>
                </a:ext>
              </a:extLst>
            </p:cNvPr>
            <p:cNvSpPr/>
            <p:nvPr/>
          </p:nvSpPr>
          <p:spPr>
            <a:xfrm>
              <a:off x="2298372" y="2827746"/>
              <a:ext cx="72000" cy="18328"/>
            </a:xfrm>
            <a:custGeom>
              <a:avLst/>
              <a:gdLst>
                <a:gd name="connsiteX0" fmla="*/ 0 w 64985"/>
                <a:gd name="connsiteY0" fmla="*/ 0 h 12495"/>
                <a:gd name="connsiteX1" fmla="*/ 64985 w 64985"/>
                <a:gd name="connsiteY1" fmla="*/ 0 h 1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985" h="12495">
                  <a:moveTo>
                    <a:pt x="0" y="0"/>
                  </a:moveTo>
                  <a:lnTo>
                    <a:pt x="64985" y="0"/>
                  </a:lnTo>
                </a:path>
              </a:pathLst>
            </a:custGeom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362AD04A-16AF-4BFB-8DB4-B96D63B7BDE0}"/>
                </a:ext>
              </a:extLst>
            </p:cNvPr>
            <p:cNvSpPr/>
            <p:nvPr/>
          </p:nvSpPr>
          <p:spPr>
            <a:xfrm>
              <a:off x="2298372" y="3302992"/>
              <a:ext cx="72000" cy="18328"/>
            </a:xfrm>
            <a:custGeom>
              <a:avLst/>
              <a:gdLst>
                <a:gd name="connsiteX0" fmla="*/ 0 w 64860"/>
                <a:gd name="connsiteY0" fmla="*/ 0 h 12495"/>
                <a:gd name="connsiteX1" fmla="*/ 64860 w 64860"/>
                <a:gd name="connsiteY1" fmla="*/ 0 h 1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860" h="12495">
                  <a:moveTo>
                    <a:pt x="0" y="0"/>
                  </a:moveTo>
                  <a:lnTo>
                    <a:pt x="64860" y="0"/>
                  </a:lnTo>
                </a:path>
              </a:pathLst>
            </a:custGeom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92C929ED-80C8-4012-9C29-696FA29C2486}"/>
                </a:ext>
              </a:extLst>
            </p:cNvPr>
            <p:cNvSpPr/>
            <p:nvPr/>
          </p:nvSpPr>
          <p:spPr>
            <a:xfrm>
              <a:off x="2298372" y="3780439"/>
              <a:ext cx="72000" cy="18328"/>
            </a:xfrm>
            <a:custGeom>
              <a:avLst/>
              <a:gdLst>
                <a:gd name="connsiteX0" fmla="*/ 0 w 64985"/>
                <a:gd name="connsiteY0" fmla="*/ 0 h 12495"/>
                <a:gd name="connsiteX1" fmla="*/ 64986 w 64985"/>
                <a:gd name="connsiteY1" fmla="*/ 0 h 1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985" h="12495">
                  <a:moveTo>
                    <a:pt x="0" y="0"/>
                  </a:moveTo>
                  <a:lnTo>
                    <a:pt x="64986" y="0"/>
                  </a:lnTo>
                </a:path>
              </a:pathLst>
            </a:custGeom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2552284D-995A-4655-808F-9BFA0E3D8B5A}"/>
                </a:ext>
              </a:extLst>
            </p:cNvPr>
            <p:cNvSpPr/>
            <p:nvPr/>
          </p:nvSpPr>
          <p:spPr>
            <a:xfrm>
              <a:off x="2298372" y="4253852"/>
              <a:ext cx="72000" cy="18328"/>
            </a:xfrm>
            <a:custGeom>
              <a:avLst/>
              <a:gdLst>
                <a:gd name="connsiteX0" fmla="*/ 0 w 64860"/>
                <a:gd name="connsiteY0" fmla="*/ 0 h 12495"/>
                <a:gd name="connsiteX1" fmla="*/ 64860 w 64860"/>
                <a:gd name="connsiteY1" fmla="*/ 0 h 1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860" h="12495">
                  <a:moveTo>
                    <a:pt x="0" y="0"/>
                  </a:moveTo>
                  <a:lnTo>
                    <a:pt x="64860" y="0"/>
                  </a:lnTo>
                </a:path>
              </a:pathLst>
            </a:custGeom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89810965-5D1E-459C-B792-A6A8CEEE0359}"/>
                </a:ext>
              </a:extLst>
            </p:cNvPr>
            <p:cNvSpPr/>
            <p:nvPr/>
          </p:nvSpPr>
          <p:spPr>
            <a:xfrm>
              <a:off x="2298372" y="4735331"/>
              <a:ext cx="72000" cy="18328"/>
            </a:xfrm>
            <a:custGeom>
              <a:avLst/>
              <a:gdLst>
                <a:gd name="connsiteX0" fmla="*/ 0 w 64985"/>
                <a:gd name="connsiteY0" fmla="*/ 0 h 12495"/>
                <a:gd name="connsiteX1" fmla="*/ 64986 w 64985"/>
                <a:gd name="connsiteY1" fmla="*/ 0 h 1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985" h="12495">
                  <a:moveTo>
                    <a:pt x="0" y="0"/>
                  </a:moveTo>
                  <a:lnTo>
                    <a:pt x="64986" y="0"/>
                  </a:lnTo>
                </a:path>
              </a:pathLst>
            </a:custGeom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A04E2A6-0FCA-4009-9E0C-9A97AEED505C}"/>
                </a:ext>
              </a:extLst>
            </p:cNvPr>
            <p:cNvSpPr txBox="1"/>
            <p:nvPr/>
          </p:nvSpPr>
          <p:spPr>
            <a:xfrm rot="16200000">
              <a:off x="364754" y="3160826"/>
              <a:ext cx="28654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Maximum % Change from Baseline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66AA1CD-F64E-4E92-B244-C9B76AB068C9}"/>
                </a:ext>
              </a:extLst>
            </p:cNvPr>
            <p:cNvCxnSpPr>
              <a:cxnSpLocks/>
            </p:cNvCxnSpPr>
            <p:nvPr/>
          </p:nvCxnSpPr>
          <p:spPr>
            <a:xfrm>
              <a:off x="2391942" y="3070043"/>
              <a:ext cx="8713659" cy="0"/>
            </a:xfrm>
            <a:prstGeom prst="line">
              <a:avLst/>
            </a:prstGeom>
            <a:ln w="19050">
              <a:solidFill>
                <a:schemeClr val="bg2">
                  <a:lumMod val="10000"/>
                </a:schemeClr>
              </a:solidFill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A217B83-D136-4CDA-9F3B-CA8F639624A8}"/>
                </a:ext>
              </a:extLst>
            </p:cNvPr>
            <p:cNvSpPr txBox="1"/>
            <p:nvPr/>
          </p:nvSpPr>
          <p:spPr>
            <a:xfrm>
              <a:off x="1964028" y="1736367"/>
              <a:ext cx="355461" cy="2462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D6574AA-B589-4E86-8A08-366186EABA55}"/>
                </a:ext>
              </a:extLst>
            </p:cNvPr>
            <p:cNvSpPr txBox="1"/>
            <p:nvPr/>
          </p:nvSpPr>
          <p:spPr>
            <a:xfrm>
              <a:off x="2100972" y="2225375"/>
              <a:ext cx="218519" cy="2462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0C174E4-3E16-4F37-84D2-4D5AAB0054FC}"/>
                </a:ext>
              </a:extLst>
            </p:cNvPr>
            <p:cNvSpPr txBox="1"/>
            <p:nvPr/>
          </p:nvSpPr>
          <p:spPr>
            <a:xfrm>
              <a:off x="1896916" y="2703232"/>
              <a:ext cx="422582" cy="2462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-20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341E24D-1991-478D-A11B-C27F1F1FA2C8}"/>
                </a:ext>
              </a:extLst>
            </p:cNvPr>
            <p:cNvSpPr txBox="1"/>
            <p:nvPr/>
          </p:nvSpPr>
          <p:spPr>
            <a:xfrm>
              <a:off x="1896916" y="3172866"/>
              <a:ext cx="422619" cy="2462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-40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3DA6383-A352-4CAC-B0F6-B849A2F5D8FD}"/>
                </a:ext>
              </a:extLst>
            </p:cNvPr>
            <p:cNvSpPr txBox="1"/>
            <p:nvPr/>
          </p:nvSpPr>
          <p:spPr>
            <a:xfrm>
              <a:off x="1896902" y="3656682"/>
              <a:ext cx="422619" cy="2462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-60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AE1B474-8BEC-467B-85D4-305D6E1BAB05}"/>
                </a:ext>
              </a:extLst>
            </p:cNvPr>
            <p:cNvSpPr txBox="1"/>
            <p:nvPr/>
          </p:nvSpPr>
          <p:spPr>
            <a:xfrm>
              <a:off x="1896893" y="4126130"/>
              <a:ext cx="422619" cy="2462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-80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F2D2373-900C-4461-84DA-268ACA92B055}"/>
                </a:ext>
              </a:extLst>
            </p:cNvPr>
            <p:cNvSpPr txBox="1"/>
            <p:nvPr/>
          </p:nvSpPr>
          <p:spPr>
            <a:xfrm>
              <a:off x="1877000" y="4616464"/>
              <a:ext cx="442524" cy="2462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-100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B7921CF-774C-4421-80AA-548CD51B1B8B}"/>
                </a:ext>
              </a:extLst>
            </p:cNvPr>
            <p:cNvSpPr txBox="1"/>
            <p:nvPr/>
          </p:nvSpPr>
          <p:spPr>
            <a:xfrm>
              <a:off x="2417913" y="1760984"/>
              <a:ext cx="711157" cy="303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SD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1FEBBF1-E78F-4F2D-B0FE-2A684416F93D}"/>
                </a:ext>
              </a:extLst>
            </p:cNvPr>
            <p:cNvSpPr txBox="1"/>
            <p:nvPr/>
          </p:nvSpPr>
          <p:spPr>
            <a:xfrm>
              <a:off x="3635923" y="2746062"/>
              <a:ext cx="711155" cy="303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SD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A5C24CF-2AA1-40A1-AD75-121AC7BB185E}"/>
                </a:ext>
              </a:extLst>
            </p:cNvPr>
            <p:cNvSpPr txBox="1"/>
            <p:nvPr/>
          </p:nvSpPr>
          <p:spPr>
            <a:xfrm>
              <a:off x="4246558" y="2807000"/>
              <a:ext cx="711155" cy="303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SD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7502562-EA49-4800-B1FD-76FCB1031A30}"/>
                </a:ext>
              </a:extLst>
            </p:cNvPr>
            <p:cNvSpPr txBox="1"/>
            <p:nvPr/>
          </p:nvSpPr>
          <p:spPr>
            <a:xfrm>
              <a:off x="4857193" y="2830678"/>
              <a:ext cx="711155" cy="303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SD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BE203C0-FE7C-4F26-BF69-A1E8F9710758}"/>
                </a:ext>
              </a:extLst>
            </p:cNvPr>
            <p:cNvSpPr txBox="1"/>
            <p:nvPr/>
          </p:nvSpPr>
          <p:spPr>
            <a:xfrm>
              <a:off x="5467828" y="3070043"/>
              <a:ext cx="711155" cy="303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SD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906C5BB-754B-4678-8D8A-AF43877141F0}"/>
                </a:ext>
              </a:extLst>
            </p:cNvPr>
            <p:cNvSpPr txBox="1"/>
            <p:nvPr/>
          </p:nvSpPr>
          <p:spPr>
            <a:xfrm>
              <a:off x="6689098" y="3532754"/>
              <a:ext cx="711155" cy="303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SD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F38D9C8-C7C4-4458-899C-9F39AA46C32F}"/>
                </a:ext>
              </a:extLst>
            </p:cNvPr>
            <p:cNvSpPr txBox="1"/>
            <p:nvPr/>
          </p:nvSpPr>
          <p:spPr>
            <a:xfrm>
              <a:off x="8673997" y="4728543"/>
              <a:ext cx="42191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SD</a:t>
              </a:r>
              <a:r>
                <a:rPr kumimoji="0" lang="en-GB" sz="1050" b="0" i="0" u="none" strike="noStrike" kern="1200" cap="none" spc="0" normalizeH="0" baseline="3000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†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10276A6-6A7A-4B0E-B0FC-D9F6D6E75B42}"/>
                </a:ext>
              </a:extLst>
            </p:cNvPr>
            <p:cNvSpPr txBox="1"/>
            <p:nvPr/>
          </p:nvSpPr>
          <p:spPr>
            <a:xfrm>
              <a:off x="9284634" y="4728543"/>
              <a:ext cx="42191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SD</a:t>
              </a:r>
              <a:r>
                <a:rPr kumimoji="0" lang="en-GB" sz="1050" b="0" i="0" u="none" strike="noStrike" kern="1200" cap="none" spc="0" normalizeH="0" baseline="3000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‡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247E073-4D11-47F9-9F85-19EFD217BBF3}"/>
                </a:ext>
              </a:extLst>
            </p:cNvPr>
            <p:cNvSpPr txBox="1"/>
            <p:nvPr/>
          </p:nvSpPr>
          <p:spPr>
            <a:xfrm>
              <a:off x="3026918" y="2037135"/>
              <a:ext cx="711155" cy="303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PD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A9FDF37-4F7F-4F40-98CE-9B5E99E1A152}"/>
                </a:ext>
              </a:extLst>
            </p:cNvPr>
            <p:cNvSpPr txBox="1"/>
            <p:nvPr/>
          </p:nvSpPr>
          <p:spPr>
            <a:xfrm>
              <a:off x="6221482" y="3237449"/>
              <a:ext cx="42511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PR*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5639215-F038-4C29-A988-C5FB9D8C5155}"/>
                </a:ext>
              </a:extLst>
            </p:cNvPr>
            <p:cNvSpPr txBox="1"/>
            <p:nvPr/>
          </p:nvSpPr>
          <p:spPr>
            <a:xfrm>
              <a:off x="7309670" y="4151581"/>
              <a:ext cx="711155" cy="303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PR</a:t>
              </a:r>
              <a:endParaRPr kumimoji="0" lang="en-GB" sz="1050" b="0" i="0" u="none" strike="noStrike" kern="1200" cap="none" spc="0" normalizeH="0" baseline="3000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6791A5A-231C-4277-9363-F89F70C50BF3}"/>
                </a:ext>
              </a:extLst>
            </p:cNvPr>
            <p:cNvSpPr txBox="1"/>
            <p:nvPr/>
          </p:nvSpPr>
          <p:spPr>
            <a:xfrm>
              <a:off x="7917599" y="4236440"/>
              <a:ext cx="711157" cy="303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PR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2F198684-A7C5-4FB5-89A8-A4FBAA861633}"/>
                </a:ext>
              </a:extLst>
            </p:cNvPr>
            <p:cNvSpPr txBox="1"/>
            <p:nvPr/>
          </p:nvSpPr>
          <p:spPr>
            <a:xfrm>
              <a:off x="10337107" y="4728543"/>
              <a:ext cx="726468" cy="303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CR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392D8BC-AC65-447D-8EEF-4C056F1F44D9}"/>
                </a:ext>
              </a:extLst>
            </p:cNvPr>
            <p:cNvSpPr txBox="1"/>
            <p:nvPr/>
          </p:nvSpPr>
          <p:spPr>
            <a:xfrm>
              <a:off x="9878524" y="4728543"/>
              <a:ext cx="42191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PD</a:t>
              </a:r>
              <a:r>
                <a:rPr kumimoji="0" lang="en-GB" sz="1050" b="0" i="0" u="none" strike="noStrike" kern="1200" cap="none" spc="0" normalizeH="0" baseline="3000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§</a:t>
              </a:r>
            </a:p>
          </p:txBody>
        </p:sp>
      </p:grpSp>
      <p:sp>
        <p:nvSpPr>
          <p:cNvPr id="75" name="Text Placeholder 5">
            <a:extLst>
              <a:ext uri="{FF2B5EF4-FFF2-40B4-BE49-F238E27FC236}">
                <a16:creationId xmlns:a16="http://schemas.microsoft.com/office/drawing/2014/main" id="{7F4FB6EE-5AF9-41E2-8E0F-B439B586F3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4596" y="6102757"/>
            <a:ext cx="11512908" cy="656022"/>
          </a:xfrm>
        </p:spPr>
        <p:txBody>
          <a:bodyPr/>
          <a:lstStyle/>
          <a:p>
            <a:pPr>
              <a:spcAft>
                <a:spcPts val="300"/>
              </a:spcAft>
            </a:pPr>
            <a:r>
              <a:rPr lang="en-US" dirty="0"/>
              <a:t>All </a:t>
            </a:r>
            <a:r>
              <a:rPr lang="en-US" dirty="0">
                <a:solidFill>
                  <a:schemeClr val="tx1"/>
                </a:solidFill>
              </a:rPr>
              <a:t>results are based on BICR (</a:t>
            </a:r>
            <a:r>
              <a:rPr lang="en-US" dirty="0" err="1">
                <a:solidFill>
                  <a:schemeClr val="tx1"/>
                </a:solidFill>
              </a:rPr>
              <a:t>mRANO</a:t>
            </a:r>
            <a:r>
              <a:rPr lang="en-US" dirty="0">
                <a:solidFill>
                  <a:schemeClr val="tx1"/>
                </a:solidFill>
              </a:rPr>
              <a:t>-BM criteria). Only patients with target lesions and ≥1 post-baseline scans are shown; 1 patient not evaluable for best overall response due to scans being too early (100% regression in target lesions)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*</a:t>
            </a:r>
            <a:r>
              <a:rPr lang="en-US" dirty="0"/>
              <a:t>Unconfirmed at data cut-off, confirmed CR after data cut-off; </a:t>
            </a:r>
            <a:r>
              <a:rPr lang="en-GB" sz="800" baseline="30000" dirty="0"/>
              <a:t>†</a:t>
            </a:r>
            <a:r>
              <a:rPr lang="en-US" dirty="0">
                <a:solidFill>
                  <a:schemeClr val="tx1"/>
                </a:solidFill>
              </a:rPr>
              <a:t>SD due to non-target lesion progression; </a:t>
            </a:r>
            <a:r>
              <a:rPr lang="en-GB" sz="800" baseline="30000" dirty="0"/>
              <a:t>‡</a:t>
            </a:r>
            <a:r>
              <a:rPr lang="en-GB" dirty="0">
                <a:solidFill>
                  <a:schemeClr val="tx1"/>
                </a:solidFill>
              </a:rPr>
              <a:t>Unconfirmed CR due </a:t>
            </a:r>
            <a:r>
              <a:rPr lang="en-GB" dirty="0"/>
              <a:t>to no subsequent scan; </a:t>
            </a:r>
            <a:r>
              <a:rPr lang="en-GB" sz="800" baseline="30000" dirty="0"/>
              <a:t>§</a:t>
            </a:r>
            <a:r>
              <a:rPr lang="en-GB" dirty="0">
                <a:solidFill>
                  <a:schemeClr val="tx1"/>
                </a:solidFill>
              </a:rPr>
              <a:t>PD due to new lesions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US" baseline="30000" dirty="0" err="1">
                <a:solidFill>
                  <a:schemeClr val="tx1"/>
                </a:solidFill>
              </a:rPr>
              <a:t>a</a:t>
            </a:r>
            <a:r>
              <a:rPr lang="en-US" dirty="0" err="1">
                <a:solidFill>
                  <a:schemeClr val="tx1"/>
                </a:solidFill>
              </a:rPr>
              <a:t>Includes</a:t>
            </a:r>
            <a:r>
              <a:rPr lang="en-US" dirty="0">
                <a:solidFill>
                  <a:schemeClr val="tx1"/>
                </a:solidFill>
              </a:rPr>
              <a:t> patients with target and non-target lesions</a:t>
            </a:r>
          </a:p>
          <a:p>
            <a:pPr>
              <a:spcAft>
                <a:spcPts val="300"/>
              </a:spcAft>
            </a:pPr>
            <a:r>
              <a:rPr lang="en-US" dirty="0"/>
              <a:t>Data as of December 31, 2021 (median follow-up: 6.6 months)</a:t>
            </a:r>
          </a:p>
        </p:txBody>
      </p:sp>
    </p:spTree>
    <p:extLst>
      <p:ext uri="{BB962C8B-B14F-4D97-AF65-F5344CB8AC3E}">
        <p14:creationId xmlns:p14="http://schemas.microsoft.com/office/powerpoint/2010/main" val="7742794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6EB41-C7FE-422C-BA86-A2701AC15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Adagrasib in Patients with Active, Untreated CNS Metastases: </a:t>
            </a:r>
            <a:br>
              <a:rPr lang="en-US" dirty="0"/>
            </a:br>
            <a:r>
              <a:rPr lang="en-US" dirty="0"/>
              <a:t>Concordance of Intracranial and Systemic Disease Control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06178B-8723-46E2-9402-74F73E7FC5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4595" y="6382541"/>
            <a:ext cx="9605016" cy="376237"/>
          </a:xfrm>
        </p:spPr>
        <p:txBody>
          <a:bodyPr/>
          <a:lstStyle/>
          <a:p>
            <a:r>
              <a:rPr lang="en-US" dirty="0"/>
              <a:t>All results are based on BICR (</a:t>
            </a:r>
            <a:r>
              <a:rPr lang="en-US" dirty="0" err="1">
                <a:solidFill>
                  <a:schemeClr val="tx1"/>
                </a:solidFill>
              </a:rPr>
              <a:t>mRANO</a:t>
            </a:r>
            <a:r>
              <a:rPr lang="en-US" dirty="0">
                <a:solidFill>
                  <a:schemeClr val="tx1"/>
                </a:solidFill>
              </a:rPr>
              <a:t>-BM, RECIST 1.1)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/>
              <a:t>Systemic responses in clinically evaluable population with ≥1 </a:t>
            </a:r>
            <a:r>
              <a:rPr lang="en-US" dirty="0">
                <a:solidFill>
                  <a:schemeClr val="tx1"/>
                </a:solidFill>
              </a:rPr>
              <a:t>post-baseline assessment (n=19)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baseline="30000" dirty="0" err="1"/>
              <a:t>a</a:t>
            </a:r>
            <a:r>
              <a:rPr lang="en-US" dirty="0" err="1"/>
              <a:t>Confirmed</a:t>
            </a:r>
            <a:r>
              <a:rPr lang="en-US" dirty="0"/>
              <a:t> after data cut-off; </a:t>
            </a:r>
            <a:r>
              <a:rPr lang="en-US" baseline="30000" dirty="0" err="1"/>
              <a:t>b</a:t>
            </a:r>
            <a:r>
              <a:rPr lang="en-US" dirty="0" err="1"/>
              <a:t>Unconfirmed</a:t>
            </a:r>
            <a:r>
              <a:rPr lang="en-US" dirty="0"/>
              <a:t> at data cut-off, confirmed CR after data cut-off; </a:t>
            </a:r>
            <a:r>
              <a:rPr lang="en-US" baseline="30000" dirty="0" err="1"/>
              <a:t>c</a:t>
            </a:r>
            <a:r>
              <a:rPr lang="en-US" dirty="0" err="1"/>
              <a:t>Unconfirmed</a:t>
            </a:r>
            <a:r>
              <a:rPr lang="en-US" dirty="0"/>
              <a:t> at data cut-off, BOR of SD after data cut-off</a:t>
            </a:r>
          </a:p>
          <a:p>
            <a:r>
              <a:rPr lang="en-US" dirty="0"/>
              <a:t>Data as of December 31, 2021 (median follow-up: 6.6 months)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1FB5365-8D07-4CC8-8DD0-7A534214B0B1}"/>
              </a:ext>
            </a:extLst>
          </p:cNvPr>
          <p:cNvGraphicFramePr>
            <a:graphicFrameLocks noGrp="1"/>
          </p:cNvGraphicFramePr>
          <p:nvPr/>
        </p:nvGraphicFramePr>
        <p:xfrm>
          <a:off x="1222364" y="1403829"/>
          <a:ext cx="4592145" cy="3593470"/>
        </p:xfrm>
        <a:graphic>
          <a:graphicData uri="http://schemas.openxmlformats.org/drawingml/2006/table">
            <a:tbl>
              <a:tblPr/>
              <a:tblGrid>
                <a:gridCol w="1530715">
                  <a:extLst>
                    <a:ext uri="{9D8B030D-6E8A-4147-A177-3AD203B41FA5}">
                      <a16:colId xmlns:a16="http://schemas.microsoft.com/office/drawing/2014/main" val="1526651505"/>
                    </a:ext>
                  </a:extLst>
                </a:gridCol>
                <a:gridCol w="1530715">
                  <a:extLst>
                    <a:ext uri="{9D8B030D-6E8A-4147-A177-3AD203B41FA5}">
                      <a16:colId xmlns:a16="http://schemas.microsoft.com/office/drawing/2014/main" val="3654354227"/>
                    </a:ext>
                  </a:extLst>
                </a:gridCol>
                <a:gridCol w="1530715">
                  <a:extLst>
                    <a:ext uri="{9D8B030D-6E8A-4147-A177-3AD203B41FA5}">
                      <a16:colId xmlns:a16="http://schemas.microsoft.com/office/drawing/2014/main" val="2257619500"/>
                    </a:ext>
                  </a:extLst>
                </a:gridCol>
              </a:tblGrid>
              <a:tr h="14397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Efficacy Outcome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2A8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+mn-cs"/>
                        </a:rPr>
                        <a:t>Intracranial BOR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2A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Systemic BOR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2A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4744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Patient 1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C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 err="1">
                          <a:solidFill>
                            <a:srgbClr val="4D4D4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</a:t>
                      </a:r>
                      <a:r>
                        <a:rPr lang="en-GB" sz="1200" baseline="30000" dirty="0" err="1">
                          <a:solidFill>
                            <a:srgbClr val="4D4D4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GB" sz="1200" dirty="0">
                        <a:solidFill>
                          <a:srgbClr val="4D4D4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C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80597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Patient 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C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err="1">
                          <a:solidFill>
                            <a:srgbClr val="4D4D4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</a:t>
                      </a:r>
                      <a:r>
                        <a:rPr lang="en-GB" sz="1200" baseline="30000" dirty="0" err="1">
                          <a:solidFill>
                            <a:srgbClr val="4D4D4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GB" sz="1200" dirty="0">
                        <a:solidFill>
                          <a:srgbClr val="4D4D4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C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9339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Patient 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C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C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3518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Patient 4</a:t>
                      </a:r>
                      <a:endParaRPr lang="en-GB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SD</a:t>
                      </a:r>
                      <a:endParaRPr lang="en-GB" sz="1200" baseline="0" dirty="0">
                        <a:solidFill>
                          <a:srgbClr val="4D4D4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C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C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1071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Patient 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SD</a:t>
                      </a:r>
                      <a:endParaRPr lang="en-GB" sz="1200" baseline="0" dirty="0">
                        <a:solidFill>
                          <a:srgbClr val="4D4D4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C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C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6423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Patient 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PD</a:t>
                      </a:r>
                      <a:endParaRPr lang="en-GB" sz="1200" baseline="0" dirty="0">
                        <a:solidFill>
                          <a:srgbClr val="4D4D4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F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F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39115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Patient 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aseline="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C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C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63970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Patient 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</a:t>
                      </a:r>
                      <a:endParaRPr lang="en-GB" sz="1200" baseline="0" dirty="0">
                        <a:solidFill>
                          <a:srgbClr val="4D4D4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C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C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6792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Patient 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PD</a:t>
                      </a:r>
                      <a:endParaRPr lang="en-GB" sz="1200" baseline="0" dirty="0">
                        <a:solidFill>
                          <a:srgbClr val="4D4D4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C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C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7532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Patient 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</a:t>
                      </a:r>
                      <a:endParaRPr lang="en-GB" sz="1200" baseline="0" dirty="0">
                        <a:solidFill>
                          <a:srgbClr val="4D4D4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C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C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591540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6327B94-7E94-45F5-A6E3-577063DAF18D}"/>
              </a:ext>
            </a:extLst>
          </p:cNvPr>
          <p:cNvGraphicFramePr>
            <a:graphicFrameLocks noGrp="1"/>
          </p:cNvGraphicFramePr>
          <p:nvPr/>
        </p:nvGraphicFramePr>
        <p:xfrm>
          <a:off x="6208602" y="1403829"/>
          <a:ext cx="4592145" cy="3261555"/>
        </p:xfrm>
        <a:graphic>
          <a:graphicData uri="http://schemas.openxmlformats.org/drawingml/2006/table">
            <a:tbl>
              <a:tblPr/>
              <a:tblGrid>
                <a:gridCol w="1530715">
                  <a:extLst>
                    <a:ext uri="{9D8B030D-6E8A-4147-A177-3AD203B41FA5}">
                      <a16:colId xmlns:a16="http://schemas.microsoft.com/office/drawing/2014/main" val="1526651505"/>
                    </a:ext>
                  </a:extLst>
                </a:gridCol>
                <a:gridCol w="1530715">
                  <a:extLst>
                    <a:ext uri="{9D8B030D-6E8A-4147-A177-3AD203B41FA5}">
                      <a16:colId xmlns:a16="http://schemas.microsoft.com/office/drawing/2014/main" val="3654354227"/>
                    </a:ext>
                  </a:extLst>
                </a:gridCol>
                <a:gridCol w="1530715">
                  <a:extLst>
                    <a:ext uri="{9D8B030D-6E8A-4147-A177-3AD203B41FA5}">
                      <a16:colId xmlns:a16="http://schemas.microsoft.com/office/drawing/2014/main" val="2257619500"/>
                    </a:ext>
                  </a:extLst>
                </a:gridCol>
              </a:tblGrid>
              <a:tr h="14397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Efficacy Outcome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2A8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+mn-cs"/>
                        </a:rPr>
                        <a:t>Intracranial BOR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2A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Systemic BOR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2A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4744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Patient 11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C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C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80597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Patient 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C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C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9339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Patient 13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C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C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3518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Patient 14</a:t>
                      </a:r>
                      <a:endParaRPr lang="en-GB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SD</a:t>
                      </a:r>
                      <a:endParaRPr lang="en-GB" sz="1200" baseline="0" dirty="0">
                        <a:solidFill>
                          <a:srgbClr val="4D4D4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C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C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1071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Patient 15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err="1">
                          <a:solidFill>
                            <a:srgbClr val="4D4D4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</a:t>
                      </a:r>
                      <a:r>
                        <a:rPr lang="en-GB" sz="1200" baseline="30000" dirty="0" err="1">
                          <a:solidFill>
                            <a:srgbClr val="4D4D4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GB" sz="1200" baseline="0" dirty="0">
                        <a:solidFill>
                          <a:srgbClr val="4D4D4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C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err="1">
                          <a:solidFill>
                            <a:srgbClr val="4D4D4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</a:t>
                      </a:r>
                      <a:r>
                        <a:rPr lang="en-GB" sz="1200" baseline="30000" dirty="0" err="1">
                          <a:solidFill>
                            <a:srgbClr val="4D4D4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GB" sz="1200" dirty="0">
                        <a:solidFill>
                          <a:srgbClr val="4D4D4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C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6423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Patient 16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SD</a:t>
                      </a:r>
                      <a:endParaRPr lang="en-GB" sz="1200" baseline="0" dirty="0">
                        <a:solidFill>
                          <a:srgbClr val="4D4D4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F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F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39115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Patient 17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</a:t>
                      </a:r>
                      <a:endParaRPr lang="en-GB" sz="1200" baseline="0" dirty="0">
                        <a:solidFill>
                          <a:srgbClr val="4D4D4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C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C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63970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Patient 18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</a:t>
                      </a:r>
                      <a:endParaRPr lang="en-GB" sz="1200" baseline="0" dirty="0">
                        <a:solidFill>
                          <a:srgbClr val="4D4D4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26792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Patient 19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SD</a:t>
                      </a:r>
                      <a:endParaRPr lang="en-GB" sz="1200" baseline="0" dirty="0">
                        <a:solidFill>
                          <a:srgbClr val="4D4D4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4D4D4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2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2753216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B903E915-5D00-4004-B4ED-AFE7C0ED4C83}"/>
              </a:ext>
            </a:extLst>
          </p:cNvPr>
          <p:cNvSpPr/>
          <p:nvPr/>
        </p:nvSpPr>
        <p:spPr>
          <a:xfrm>
            <a:off x="6382032" y="4841846"/>
            <a:ext cx="216000" cy="215853"/>
          </a:xfrm>
          <a:prstGeom prst="rect">
            <a:avLst/>
          </a:prstGeom>
          <a:solidFill>
            <a:srgbClr val="D2ECB6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400" dirty="0" err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4E377B-765D-48AF-B1DC-91C8FFAB1057}"/>
              </a:ext>
            </a:extLst>
          </p:cNvPr>
          <p:cNvSpPr/>
          <p:nvPr/>
        </p:nvSpPr>
        <p:spPr>
          <a:xfrm>
            <a:off x="8611034" y="4841846"/>
            <a:ext cx="216000" cy="215853"/>
          </a:xfrm>
          <a:prstGeom prst="rect">
            <a:avLst/>
          </a:prstGeom>
          <a:solidFill>
            <a:srgbClr val="FFAFAF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400" dirty="0" err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245595-780A-4E73-A996-B26078FD932B}"/>
              </a:ext>
            </a:extLst>
          </p:cNvPr>
          <p:cNvSpPr txBox="1"/>
          <p:nvPr/>
        </p:nvSpPr>
        <p:spPr>
          <a:xfrm>
            <a:off x="6598032" y="4820890"/>
            <a:ext cx="182934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Concordant disease control</a:t>
            </a:r>
            <a:endParaRPr lang="en-GB" sz="1050" strike="sngStrik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1810D3-23DE-42E4-9735-309E1D3FDD98}"/>
              </a:ext>
            </a:extLst>
          </p:cNvPr>
          <p:cNvSpPr txBox="1"/>
          <p:nvPr/>
        </p:nvSpPr>
        <p:spPr>
          <a:xfrm>
            <a:off x="8827034" y="4820890"/>
            <a:ext cx="17764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Discordant disease control</a:t>
            </a:r>
            <a:endParaRPr lang="en-GB" sz="1050" strike="sngStrik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E24802-2037-4ED4-B32F-F91A4F25E94C}"/>
              </a:ext>
            </a:extLst>
          </p:cNvPr>
          <p:cNvSpPr/>
          <p:nvPr/>
        </p:nvSpPr>
        <p:spPr>
          <a:xfrm>
            <a:off x="428425" y="5308365"/>
            <a:ext cx="11117030" cy="661720"/>
          </a:xfrm>
          <a:prstGeom prst="rect">
            <a:avLst/>
          </a:prstGeom>
          <a:solidFill>
            <a:schemeClr val="bg1"/>
          </a:solidFill>
          <a:ln w="19050">
            <a:solidFill>
              <a:srgbClr val="009AA4"/>
            </a:solidFill>
          </a:ln>
          <a:effectLst/>
        </p:spPr>
        <p:txBody>
          <a:bodyPr wrap="square" anchor="ctr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Concordance between systemic and intracranial disease control was </a:t>
            </a:r>
            <a:r>
              <a:rPr lang="en-US" sz="1600" dirty="0">
                <a:solidFill>
                  <a:srgbClr val="4D4D4D"/>
                </a:solidFill>
              </a:rPr>
              <a:t>88% (14/16)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Systemic ORR by RECIST v1.1 was 37% (95% CI, 16.3–61.6); systemic DCR 79% (95% CI, 54.4–93.9)</a:t>
            </a:r>
          </a:p>
        </p:txBody>
      </p:sp>
    </p:spTree>
    <p:extLst>
      <p:ext uri="{BB962C8B-B14F-4D97-AF65-F5344CB8AC3E}">
        <p14:creationId xmlns:p14="http://schemas.microsoft.com/office/powerpoint/2010/main" val="17818450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Amivantamab and lazertinib in patients with &lt;br /&gt;EGFR-mutant non-small cell lung cancer (NSCLC) after progression on osimertinib and platinum-based chemotherapy: Updated results from CHRYSALIS-2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2" y="0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63998" y="6465094"/>
            <a:ext cx="1144774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125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Amivantamab and Lazertinib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2" y="0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63998" y="6465094"/>
            <a:ext cx="1144774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125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Durable Responses Observed with Amivantamab + Lazertinib with Manageable Safety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2" y="0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63998" y="6465094"/>
            <a:ext cx="1144774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125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CHRYSALIS-2 (ClinicalTrails.gov Identifier: NCT04077463) Study Design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2" y="0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63998" y="6465094"/>
            <a:ext cx="1144774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125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95179-FB33-1AFC-64D0-2648498E1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Conflicts of Interest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69C762-04DF-81C2-2167-8B4500E9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C6241A-576B-2C29-9094-043677D5123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Advisory Boards- Astra-Zeneca, Takeda, Bristol Myers-Squibb, Pfizer, Genentech/Roche, </a:t>
            </a:r>
            <a:r>
              <a:rPr lang="en-US" dirty="0" err="1"/>
              <a:t>Mirati</a:t>
            </a:r>
            <a:r>
              <a:rPr lang="en-US" dirty="0"/>
              <a:t>, </a:t>
            </a:r>
            <a:r>
              <a:rPr lang="en-US" dirty="0" err="1"/>
              <a:t>Daichii</a:t>
            </a:r>
            <a:r>
              <a:rPr lang="en-US" dirty="0"/>
              <a:t>, Novartis, Blueprint, Janssen, Merck, GSK</a:t>
            </a:r>
          </a:p>
          <a:p>
            <a:r>
              <a:rPr lang="en-US" dirty="0"/>
              <a:t>DSMB- Astra-Zeneca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F4A019-4864-46C4-E260-3C6573A0A83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5809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Best Antitumor Response and ORR by Prior Therapy Group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24" y="169227"/>
            <a:ext cx="10563581" cy="5942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63998" y="6465094"/>
            <a:ext cx="1144774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defTabSz="214335" eaLnBrk="0"/>
            <a:r>
              <a:rPr lang="en-US" sz="1125" dirty="0">
                <a:latin typeface="Arial" charset="0"/>
                <a:ea typeface="+mn-ea"/>
                <a:cs typeface="Lucida Sans Unicode"/>
              </a:rPr>
              <a:t>Content of this presentation is the property of the author, licensed by ASCO. Permission required for reuse.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200BEE-4DBE-2D54-D369-023CDDF1847B}"/>
              </a:ext>
            </a:extLst>
          </p:cNvPr>
          <p:cNvSpPr txBox="1"/>
          <p:nvPr/>
        </p:nvSpPr>
        <p:spPr>
          <a:xfrm>
            <a:off x="2966720" y="6111241"/>
            <a:ext cx="5547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Median PFS was 5.1 months, DOR- 9.6 </a:t>
            </a:r>
            <a:r>
              <a:rPr lang="en-US" sz="2400" dirty="0" err="1"/>
              <a:t>mo</a:t>
            </a:r>
            <a:endParaRPr lang="en-US" sz="2400" dirty="0"/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Amivantamab + Lazertinib Lead to Durable Disease Control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2" y="0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63998" y="6465094"/>
            <a:ext cx="1144774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125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CNS Antitumor Activity of Amivantamab + Lazertinib&lt;br /&gt;Retrospective, Exploratory CNS Analysis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2" y="0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63998" y="6465094"/>
            <a:ext cx="1144774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125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Safety Profile of Amivantamab + Lazertinib&lt;br /&gt;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2" y="0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63998" y="6465094"/>
            <a:ext cx="1144774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125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10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2" y="0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63998" y="6465094"/>
            <a:ext cx="1144774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125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93E51-9CCC-8733-9E2C-871F5F370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What to do Today and Future?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3ECBE-BCE8-DDB1-5DCE-B8DD3FB3D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175" y="1762760"/>
            <a:ext cx="10624185" cy="4409440"/>
          </a:xfrm>
        </p:spPr>
        <p:txBody>
          <a:bodyPr/>
          <a:lstStyle/>
          <a:p>
            <a:r>
              <a:rPr lang="en-US" dirty="0"/>
              <a:t>Should the combination of </a:t>
            </a:r>
            <a:r>
              <a:rPr lang="en-US" dirty="0" err="1"/>
              <a:t>amivantamab</a:t>
            </a:r>
            <a:r>
              <a:rPr lang="en-US" dirty="0"/>
              <a:t> and </a:t>
            </a:r>
            <a:r>
              <a:rPr lang="en-US" dirty="0" err="1"/>
              <a:t>osimertinib</a:t>
            </a:r>
            <a:r>
              <a:rPr lang="en-US" dirty="0"/>
              <a:t> be considered?</a:t>
            </a:r>
          </a:p>
          <a:p>
            <a:pPr lvl="1"/>
            <a:r>
              <a:rPr lang="en-US" dirty="0"/>
              <a:t>Prefer clinical trials with ADCs (</a:t>
            </a:r>
            <a:r>
              <a:rPr lang="en-US" dirty="0" err="1"/>
              <a:t>patritumab</a:t>
            </a:r>
            <a:r>
              <a:rPr lang="en-US" dirty="0"/>
              <a:t> </a:t>
            </a:r>
            <a:r>
              <a:rPr lang="en-US" dirty="0" err="1"/>
              <a:t>deruxtecan</a:t>
            </a:r>
            <a:r>
              <a:rPr lang="en-US" dirty="0"/>
              <a:t>), newer EGFR-TKIs and novel immunotherapies, Further assessment of biomarkers</a:t>
            </a:r>
          </a:p>
          <a:p>
            <a:r>
              <a:rPr lang="en-US" dirty="0"/>
              <a:t>Should the combination be considered in front-line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8546E9-27D8-2D35-0484-D85CAD921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479" y="4641594"/>
            <a:ext cx="3373121" cy="143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992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Amivantamab in NSCLC patients with MET exon 14 skipping mutation: Updated results from the CHRYSALIS study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2" y="0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63998" y="6465094"/>
            <a:ext cx="1144774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125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Antitumor Activity of Amivantamab Monotherapy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2" y="0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63998" y="6465094"/>
            <a:ext cx="1144774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125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BA36A-570C-2A16-A62F-D4A1B7F9E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MET TKIs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AEEF670-4662-4859-3555-D5A9437635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994" y="2107808"/>
            <a:ext cx="10254361" cy="39139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2F04AC-B006-19A7-44DD-D56F631848D8}"/>
              </a:ext>
            </a:extLst>
          </p:cNvPr>
          <p:cNvSpPr txBox="1"/>
          <p:nvPr/>
        </p:nvSpPr>
        <p:spPr>
          <a:xfrm>
            <a:off x="1361440" y="6187440"/>
            <a:ext cx="9809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Amivantamab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- 1L- NE; No prior MET- 8.3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Prior MET- 4.2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0347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3A6DC-91D1-06AE-DE3C-3FB13ACEA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What to Today and in the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AA2CD-BCB6-44DE-C75E-EFD66F1A7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Could this be an option in MET exon 14 skipping mutation in TKI treated patients? MET amplified NSCLC</a:t>
            </a:r>
          </a:p>
          <a:p>
            <a:r>
              <a:rPr lang="en-US" dirty="0"/>
              <a:t>Need better data in treatment naïve patients</a:t>
            </a:r>
          </a:p>
          <a:p>
            <a:pPr lvl="1"/>
            <a:r>
              <a:rPr lang="en-US" dirty="0"/>
              <a:t>Convenience of a pill versus IV</a:t>
            </a:r>
          </a:p>
          <a:p>
            <a:r>
              <a:rPr lang="en-US" dirty="0"/>
              <a:t>Combination therapy</a:t>
            </a:r>
          </a:p>
          <a:p>
            <a:pPr lvl="1"/>
            <a:r>
              <a:rPr lang="en-US" dirty="0"/>
              <a:t>Combining </a:t>
            </a:r>
            <a:r>
              <a:rPr lang="en-US" dirty="0" err="1"/>
              <a:t>amivantamab</a:t>
            </a:r>
            <a:r>
              <a:rPr lang="en-US" dirty="0"/>
              <a:t> with TKI. Concerns about tolerability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973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DAE49-5226-E35E-FB25-BFA1275AF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511C2F-49A6-797B-FFEA-09284F601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DD3BC-A38A-083F-1D2E-15B46906875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Abstract 9001- FDA analysis of ICI with or without chemotherapy in </a:t>
            </a:r>
            <a:r>
              <a:rPr lang="en-US" dirty="0" err="1"/>
              <a:t>Kras</a:t>
            </a:r>
            <a:r>
              <a:rPr lang="en-US" dirty="0"/>
              <a:t> mutation positive NSCLC</a:t>
            </a:r>
          </a:p>
          <a:p>
            <a:r>
              <a:rPr lang="en-US" dirty="0"/>
              <a:t>Abstract 9002- Krsytal-1, </a:t>
            </a:r>
            <a:r>
              <a:rPr lang="en-US" dirty="0" err="1"/>
              <a:t>Adgrasib</a:t>
            </a:r>
            <a:r>
              <a:rPr lang="en-US" dirty="0"/>
              <a:t> in </a:t>
            </a:r>
            <a:r>
              <a:rPr lang="en-US" dirty="0" err="1"/>
              <a:t>Kras</a:t>
            </a:r>
            <a:r>
              <a:rPr lang="en-US" dirty="0"/>
              <a:t> mutation positive NSCLC</a:t>
            </a:r>
          </a:p>
          <a:p>
            <a:r>
              <a:rPr lang="en-US" dirty="0"/>
              <a:t>LBA abstract 9009- </a:t>
            </a:r>
            <a:r>
              <a:rPr lang="en-US" dirty="0" err="1"/>
              <a:t>Adgrasib</a:t>
            </a:r>
            <a:r>
              <a:rPr lang="en-US" dirty="0"/>
              <a:t> in </a:t>
            </a:r>
            <a:r>
              <a:rPr lang="en-US" dirty="0" err="1"/>
              <a:t>Kras</a:t>
            </a:r>
            <a:r>
              <a:rPr lang="en-US" dirty="0"/>
              <a:t> mutation positive NSCLC with </a:t>
            </a:r>
            <a:r>
              <a:rPr lang="en-US" dirty="0" err="1"/>
              <a:t>unreated</a:t>
            </a:r>
            <a:r>
              <a:rPr lang="en-US" dirty="0"/>
              <a:t> brain </a:t>
            </a:r>
            <a:r>
              <a:rPr lang="en-US" dirty="0" err="1"/>
              <a:t>mets</a:t>
            </a:r>
            <a:endParaRPr lang="en-US" dirty="0"/>
          </a:p>
          <a:p>
            <a:r>
              <a:rPr lang="en-US" dirty="0"/>
              <a:t>Abstract 9006- </a:t>
            </a:r>
            <a:r>
              <a:rPr lang="en-US" dirty="0" err="1"/>
              <a:t>Amivantamab</a:t>
            </a:r>
            <a:r>
              <a:rPr lang="en-US" dirty="0"/>
              <a:t> and Lazertinib in recurrent EGFR mutation positive NSCLC. Chrysalis- 2</a:t>
            </a:r>
          </a:p>
          <a:p>
            <a:r>
              <a:rPr lang="en-US" dirty="0"/>
              <a:t>Abstract 9008- </a:t>
            </a:r>
            <a:r>
              <a:rPr lang="en-US" dirty="0" err="1"/>
              <a:t>Amivantamab</a:t>
            </a:r>
            <a:r>
              <a:rPr lang="en-US" dirty="0"/>
              <a:t> in exon 14 skipping mutation positive NSCLC.</a:t>
            </a:r>
          </a:p>
          <a:p>
            <a:r>
              <a:rPr lang="en-US" dirty="0"/>
              <a:t>Abstract 9007- CLN-081 in EGFR exon 20 mutation positive NSCLC.  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0025A4-CEC2-C17C-58DB-8571D1C33A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906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Phase1/2a Study of CLN-081 in NSCLC Patients with EGFR Exon 20 Insertion (ex20ins) Mutations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2" y="0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63998" y="6465094"/>
            <a:ext cx="1144774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125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EGFR exon 20 insertion (ex20ins) mutations in NSCLC &lt;br /&gt;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2" y="0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63998" y="6465094"/>
            <a:ext cx="1144774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125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CLN-081: A selective EGFR inhibitor for NSCLC patients with exon 20 insertion mutations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2" y="0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63998" y="6465094"/>
            <a:ext cx="1144774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125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CLN-081-001: Best percentage change from baseline in target lesion dimensions and confirmed response by dose level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2" y="0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63998" y="6465094"/>
            <a:ext cx="1144774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125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Intracranial response observed in a patient with CNS target lesion at baseline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2" y="0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63998" y="6465094"/>
            <a:ext cx="1144774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125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Treatment-Related Adverse Events Occurring in ≥10% of Patients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2" y="0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63998" y="6465094"/>
            <a:ext cx="1144774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125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Key comparisons: EGFR ex20ins trials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2" y="0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63998" y="6465094"/>
            <a:ext cx="1144774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125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618DF-00A5-44B5-9CC2-1907C5935C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273763"/>
            <a:ext cx="10972800" cy="2223261"/>
          </a:xfrm>
        </p:spPr>
        <p:txBody>
          <a:bodyPr>
            <a:normAutofit/>
          </a:bodyPr>
          <a:lstStyle/>
          <a:p>
            <a:r>
              <a:rPr lang="en-US" sz="4400" i="0" u="none" strike="noStrike" baseline="0" dirty="0">
                <a:latin typeface="Arial" panose="020B0604020202020204" pitchFamily="34" charset="0"/>
              </a:rPr>
              <a:t>ASCO 2022 Highlights—Immunotherapy </a:t>
            </a:r>
            <a:endParaRPr lang="en-US" sz="115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25D2D4-0A6C-41CB-B909-8E42F316E8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Karen L. Reckamp, MD, MS</a:t>
            </a:r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772F6BEF-2AA3-4199-B356-87B6CDD833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566161"/>
            <a:ext cx="10972800" cy="256794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endParaRPr lang="en-US" sz="20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/>
              <a:t>Karen Reckamp, MD, MS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/>
              <a:t>Professor of Medicine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/>
              <a:t>Director, Division of Medical Oncology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/>
              <a:t>Associate Director, Clinical Research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/>
              <a:t>Cedars-Sinai, Los Angeles, USA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B9702C4D-8D8F-466F-966D-C8DE9B9E8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799" y="125049"/>
            <a:ext cx="5712823" cy="190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096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AA797-4805-4029-9EB1-B355114AF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-396240"/>
            <a:ext cx="10972800" cy="1371600"/>
          </a:xfrm>
        </p:spPr>
        <p:txBody>
          <a:bodyPr/>
          <a:lstStyle/>
          <a:p>
            <a:r>
              <a:rPr lang="en-US" b="0" dirty="0"/>
              <a:t>Immunotherapy highlights 2022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3D047-60CF-4392-A9E9-93859C6D9D0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3950" y="673916"/>
            <a:ext cx="11724100" cy="548639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200" b="1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8501</a:t>
            </a:r>
            <a:r>
              <a:rPr lang="en-US" sz="22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—Nivolumab + chemotherapy versus chemotherapy as neoadjuvant treatment for </a:t>
            </a:r>
            <a:r>
              <a:rPr lang="en-US" sz="2200" dirty="0" err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resectable</a:t>
            </a:r>
            <a:r>
              <a:rPr lang="en-US" sz="22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 stage IIIA NSCLC: Primary endpoint results of pathological complete response (</a:t>
            </a:r>
            <a:r>
              <a:rPr lang="en-US" sz="2200" dirty="0" err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pCR</a:t>
            </a:r>
            <a:r>
              <a:rPr lang="en-US" sz="22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) from phase II NADIM II trial</a:t>
            </a:r>
          </a:p>
          <a:p>
            <a:pPr marL="342900" marR="0" lvl="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200" b="1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9000</a:t>
            </a:r>
            <a:r>
              <a:rPr lang="en-US" sz="22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—Outcomes of anti–PD-(L)1 therapy with or without chemotherapy (chemo) for first-line (1L) treatment of advanced non–small cell lung cancer (NSCLC) with PD-L1 score ≥ 50%: FDA pooled analysis</a:t>
            </a:r>
          </a:p>
          <a:p>
            <a:pPr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200" b="1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9010</a:t>
            </a:r>
            <a:r>
              <a:rPr lang="en-US" sz="22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—Updated analysis from the ATEZO-BRAIN trial: Atezolizumab plus carboplatin and pemetrexed in patients with advanced </a:t>
            </a:r>
            <a:r>
              <a:rPr lang="en-US" sz="2200" dirty="0" err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nonsquamous</a:t>
            </a:r>
            <a:r>
              <a:rPr lang="en-US" sz="22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 non–small cell lung cancer with untreated brain metastases</a:t>
            </a:r>
          </a:p>
          <a:p>
            <a:pPr marL="342900" marR="0" lvl="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200" b="1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9004</a:t>
            </a:r>
            <a:r>
              <a:rPr lang="en-US" sz="22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—Overall survival from a phase II randomized study of ramucirumab plus pembrolizumab versus standard of care for advanced non–small cell lung cancer previously treated with immunotherapy: Lung-MAP nonmatched </a:t>
            </a:r>
            <a:r>
              <a:rPr lang="en-US" sz="2200" dirty="0" err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substudy</a:t>
            </a:r>
            <a:r>
              <a:rPr lang="en-US" sz="22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 S1800A</a:t>
            </a:r>
          </a:p>
          <a:p>
            <a:pPr marL="342900" marR="0" lvl="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200" b="1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9005</a:t>
            </a:r>
            <a:r>
              <a:rPr lang="en-US" sz="22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—</a:t>
            </a:r>
            <a:r>
              <a:rPr lang="en-US" sz="2200" dirty="0" err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Cabozantinib</a:t>
            </a:r>
            <a:r>
              <a:rPr lang="en-US" sz="22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 (C) plus atezolizumab (A) or C alone in patients (pts) with advanced non–small cell lung cancer (</a:t>
            </a:r>
            <a:r>
              <a:rPr lang="en-US" sz="2200" dirty="0" err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aNSCLC</a:t>
            </a:r>
            <a:r>
              <a:rPr lang="en-US" sz="22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) previously treated with an immune checkpoint inhibitor (ICI): Results from Cohorts 7 and 20 of the COSMIC-021 study</a:t>
            </a:r>
          </a:p>
          <a:p>
            <a:pPr marL="342900" marR="0" lvl="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200" b="1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LBA8507</a:t>
            </a:r>
            <a:r>
              <a:rPr lang="en-US" sz="22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—SKYSCRAPER-02: Primary results of a phase III, randomized, double-blind, placebo-controlled study of atezolizumab (</a:t>
            </a:r>
            <a:r>
              <a:rPr lang="en-US" sz="2200" dirty="0" err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atezo</a:t>
            </a:r>
            <a:r>
              <a:rPr lang="en-US" sz="22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) + carboplatin + etoposide (CE) with or without </a:t>
            </a:r>
            <a:r>
              <a:rPr lang="en-US" sz="2200" dirty="0" err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tiragolumab</a:t>
            </a:r>
            <a:r>
              <a:rPr lang="en-US" sz="22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 (</a:t>
            </a:r>
            <a:r>
              <a:rPr lang="en-US" sz="2200" dirty="0" err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tira</a:t>
            </a:r>
            <a:r>
              <a:rPr lang="en-US" sz="22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) in patients (pts) with untreated extensive-stage small cell lung cancer (ES-SCLC)</a:t>
            </a:r>
          </a:p>
          <a:p>
            <a:pPr marL="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3578636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8"/>
          <a:stretch/>
        </p:blipFill>
        <p:spPr bwMode="auto">
          <a:xfrm>
            <a:off x="464896" y="218879"/>
            <a:ext cx="11262207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B46FE-4A70-1851-0F05-780AC15B7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Genomic Alterations in Adenocarcinoma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0A3410-114E-3B74-EE74-C487510CD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0D8341-F660-A33D-15A8-1938AAF18CC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77833" y="1884814"/>
            <a:ext cx="5136527" cy="40227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4FDBD3-93DF-048D-CB6D-BD82514464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880BC7-1225-3F8E-AC01-33124AC1EE74}"/>
              </a:ext>
            </a:extLst>
          </p:cNvPr>
          <p:cNvSpPr txBox="1"/>
          <p:nvPr/>
        </p:nvSpPr>
        <p:spPr>
          <a:xfrm>
            <a:off x="7024890" y="2138680"/>
            <a:ext cx="49842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KRAS mutations- 30%</a:t>
            </a:r>
          </a:p>
          <a:p>
            <a:r>
              <a:rPr lang="en-US" sz="3200" dirty="0">
                <a:solidFill>
                  <a:schemeClr val="bg1"/>
                </a:solidFill>
              </a:rPr>
              <a:t>KRAS G12C- 40% KRAS</a:t>
            </a:r>
          </a:p>
          <a:p>
            <a:r>
              <a:rPr lang="en-US" sz="3200" dirty="0">
                <a:solidFill>
                  <a:schemeClr val="bg1"/>
                </a:solidFill>
              </a:rPr>
              <a:t>Co-mutations in p53, STK11, KEAP1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7A512A-1479-3095-1698-019DFEC6ACDC}"/>
              </a:ext>
            </a:extLst>
          </p:cNvPr>
          <p:cNvSpPr txBox="1"/>
          <p:nvPr/>
        </p:nvSpPr>
        <p:spPr>
          <a:xfrm>
            <a:off x="6436360" y="5506720"/>
            <a:ext cx="5755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1. Tsao JTO 2016; 2. </a:t>
            </a:r>
            <a:r>
              <a:rPr lang="en-US" sz="1600" dirty="0" err="1">
                <a:solidFill>
                  <a:schemeClr val="bg1"/>
                </a:solidFill>
              </a:rPr>
              <a:t>Skoulidis</a:t>
            </a:r>
            <a:r>
              <a:rPr lang="en-US" sz="1600" dirty="0">
                <a:solidFill>
                  <a:schemeClr val="bg1"/>
                </a:solidFill>
              </a:rPr>
              <a:t> Nature Review, Cancer 2019</a:t>
            </a:r>
          </a:p>
        </p:txBody>
      </p:sp>
    </p:spTree>
    <p:extLst>
      <p:ext uri="{BB962C8B-B14F-4D97-AF65-F5344CB8AC3E}">
        <p14:creationId xmlns:p14="http://schemas.microsoft.com/office/powerpoint/2010/main" val="42196416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4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9" b="7899"/>
          <a:stretch/>
        </p:blipFill>
        <p:spPr bwMode="auto">
          <a:xfrm>
            <a:off x="537908" y="330926"/>
            <a:ext cx="11148995" cy="5913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470" y="271884"/>
            <a:ext cx="10129409" cy="781853"/>
          </a:xfrm>
        </p:spPr>
        <p:txBody>
          <a:bodyPr>
            <a:normAutofit/>
          </a:bodyPr>
          <a:lstStyle/>
          <a:p>
            <a:r>
              <a:rPr lang="en-US" b="0" dirty="0">
                <a:latin typeface="Arial" charset="0"/>
                <a:ea typeface="+mn-ea"/>
                <a:cs typeface="+mn-cs"/>
              </a:rPr>
              <a:t>NADIM II—Efficacy outcomes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8443DC9-3171-405F-837D-A451C3B1B9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92" b="9256"/>
          <a:stretch/>
        </p:blipFill>
        <p:spPr bwMode="auto">
          <a:xfrm>
            <a:off x="139339" y="1432830"/>
            <a:ext cx="5617028" cy="505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7E9DAEA-14D2-4837-9EEA-595B78F24B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" r="34860" b="14015"/>
          <a:stretch/>
        </p:blipFill>
        <p:spPr bwMode="auto">
          <a:xfrm>
            <a:off x="5687340" y="1432830"/>
            <a:ext cx="6147609" cy="4614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8" b="8442"/>
          <a:stretch/>
        </p:blipFill>
        <p:spPr bwMode="auto">
          <a:xfrm>
            <a:off x="119897" y="1492469"/>
            <a:ext cx="7047257" cy="3183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78E13CD-9C27-4336-98F0-2932C66384A1}"/>
              </a:ext>
            </a:extLst>
          </p:cNvPr>
          <p:cNvGrpSpPr/>
          <p:nvPr/>
        </p:nvGrpSpPr>
        <p:grpSpPr>
          <a:xfrm>
            <a:off x="6226630" y="4249783"/>
            <a:ext cx="5704114" cy="2399059"/>
            <a:chOff x="4401917" y="1542417"/>
            <a:chExt cx="5094780" cy="197109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3B98769-A197-4A74-9CA1-35BF11C53CF5}"/>
                </a:ext>
              </a:extLst>
            </p:cNvPr>
            <p:cNvPicPr/>
            <p:nvPr/>
          </p:nvPicPr>
          <p:blipFill rotWithShape="1">
            <a:blip r:embed="rId3"/>
            <a:srcRect t="76623" b="14565"/>
            <a:stretch/>
          </p:blipFill>
          <p:spPr>
            <a:xfrm>
              <a:off x="4401918" y="2375529"/>
              <a:ext cx="5086071" cy="64545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7882FD1-B8F2-4E25-9BAC-A5B48A6C3B8C}"/>
                </a:ext>
              </a:extLst>
            </p:cNvPr>
            <p:cNvPicPr/>
            <p:nvPr/>
          </p:nvPicPr>
          <p:blipFill rotWithShape="1">
            <a:blip r:embed="rId3"/>
            <a:srcRect t="93538"/>
            <a:stretch/>
          </p:blipFill>
          <p:spPr>
            <a:xfrm>
              <a:off x="4410626" y="3040219"/>
              <a:ext cx="5086071" cy="47329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5F9E38A-F321-4F52-917E-B2500AA22029}"/>
                </a:ext>
              </a:extLst>
            </p:cNvPr>
            <p:cNvPicPr/>
            <p:nvPr/>
          </p:nvPicPr>
          <p:blipFill rotWithShape="1">
            <a:blip r:embed="rId3"/>
            <a:srcRect t="33715" b="53979"/>
            <a:stretch/>
          </p:blipFill>
          <p:spPr>
            <a:xfrm>
              <a:off x="4401917" y="1542417"/>
              <a:ext cx="5086071" cy="90133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A8FE387E-B861-4CA2-AA51-B51B2C418290}"/>
              </a:ext>
            </a:extLst>
          </p:cNvPr>
          <p:cNvSpPr txBox="1">
            <a:spLocks/>
          </p:cNvSpPr>
          <p:nvPr/>
        </p:nvSpPr>
        <p:spPr>
          <a:xfrm>
            <a:off x="609600" y="36083"/>
            <a:ext cx="10546080" cy="1456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pCR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and PD-L1 expression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7D0037-A4DC-4EFF-9268-43FEA42489DB}"/>
              </a:ext>
            </a:extLst>
          </p:cNvPr>
          <p:cNvSpPr txBox="1"/>
          <p:nvPr/>
        </p:nvSpPr>
        <p:spPr>
          <a:xfrm>
            <a:off x="618309" y="6453051"/>
            <a:ext cx="33854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Provencio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al ASCO 2022; Forde NEJM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CD37F2-B2A0-4980-8491-56C25620D5EA}"/>
              </a:ext>
            </a:extLst>
          </p:cNvPr>
          <p:cNvSpPr txBox="1"/>
          <p:nvPr/>
        </p:nvSpPr>
        <p:spPr>
          <a:xfrm>
            <a:off x="7537014" y="3849673"/>
            <a:ext cx="38763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CheckMate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816—EFS by PD-L1</a:t>
            </a:r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42D22-D0BE-498B-85E2-A2B6DDB4F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Conclusions NADIM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DB7D8-2152-45CF-9DF2-81FF4C343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Supports improvement in surrogate outcomes with immunotherapy and chemotherapy as neoadjuvant treatment for </a:t>
            </a:r>
            <a:r>
              <a:rPr lang="en-US" dirty="0" err="1"/>
              <a:t>resectable</a:t>
            </a:r>
            <a:r>
              <a:rPr lang="en-US" dirty="0"/>
              <a:t> stage III NSCLC</a:t>
            </a:r>
          </a:p>
          <a:p>
            <a:r>
              <a:rPr lang="en-US" dirty="0"/>
              <a:t>Immunotherapy significantly improved </a:t>
            </a:r>
            <a:r>
              <a:rPr lang="en-US" dirty="0" err="1"/>
              <a:t>pCR</a:t>
            </a:r>
            <a:r>
              <a:rPr lang="en-US" dirty="0"/>
              <a:t> and MPR without surgical delay</a:t>
            </a:r>
          </a:p>
          <a:p>
            <a:r>
              <a:rPr lang="en-US" dirty="0"/>
              <a:t>Survival data is pending</a:t>
            </a:r>
          </a:p>
          <a:p>
            <a:r>
              <a:rPr lang="en-US" dirty="0"/>
              <a:t>Multiple trials will provide additional information in the neoadjuvant and adjuvant space soon</a:t>
            </a:r>
          </a:p>
        </p:txBody>
      </p:sp>
    </p:spTree>
    <p:extLst>
      <p:ext uri="{BB962C8B-B14F-4D97-AF65-F5344CB8AC3E}">
        <p14:creationId xmlns:p14="http://schemas.microsoft.com/office/powerpoint/2010/main" val="4764591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Outcomes of anti-PD-(L)1 therapy with or without  chemotherapy (chemo) for first-line (1L) treatment of advanced non-small cell lung cancer (NSCLC) with PD-L1 score ≥50%: FDA Pooled Analysis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2"/>
          <a:stretch/>
        </p:blipFill>
        <p:spPr bwMode="auto">
          <a:xfrm>
            <a:off x="285359" y="923108"/>
            <a:ext cx="11413764" cy="4720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Clinical trials of first-line Chemo-IO and IO regimens included in FDA pooled analysis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2" y="0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Consort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2" y="0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Exploratory OS, PFS, and ORR: NSCLC PD-L1 ≥50%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2" y="0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Survival in NSCLC PD-L1 ≥50% in selected subgroups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2" y="0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Discussion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7" b="9798"/>
          <a:stretch/>
        </p:blipFill>
        <p:spPr bwMode="auto">
          <a:xfrm>
            <a:off x="311485" y="705393"/>
            <a:ext cx="11413764" cy="5425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Outcomes of 1L therapy in patients with advanced NSCLC according to KRAS mutation status &amp; PD-L1 expression: FDA pooled analysis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2" y="0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63998" y="6465094"/>
            <a:ext cx="1144774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125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Updated Analysis of ATEZO-BRAIN trial: Atezolizumab plus Carboplatin and Pemetrexed in Patients with Advanced Non-Squamous Non–Small Cell Lung Cancer with Untreated Brain Metastases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5"/>
          <a:stretch/>
        </p:blipFill>
        <p:spPr bwMode="auto">
          <a:xfrm>
            <a:off x="389117" y="879565"/>
            <a:ext cx="11413764" cy="4931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Study Design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3"/>
          <a:stretch/>
        </p:blipFill>
        <p:spPr bwMode="auto">
          <a:xfrm>
            <a:off x="389117" y="383177"/>
            <a:ext cx="11413764" cy="5782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5CAA11-C5BC-4DF3-AC00-B27FFC5F196D}"/>
              </a:ext>
            </a:extLst>
          </p:cNvPr>
          <p:cNvSpPr txBox="1"/>
          <p:nvPr/>
        </p:nvSpPr>
        <p:spPr>
          <a:xfrm>
            <a:off x="618309" y="6453051"/>
            <a:ext cx="17711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Nadal et al ASCO 2022</a:t>
            </a:r>
          </a:p>
        </p:txBody>
      </p:sp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Baseline Characteristics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51"/>
          <a:stretch/>
        </p:blipFill>
        <p:spPr bwMode="auto">
          <a:xfrm>
            <a:off x="450822" y="409303"/>
            <a:ext cx="11413764" cy="5338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229328-CD61-4AA6-80E7-054734E4423F}"/>
              </a:ext>
            </a:extLst>
          </p:cNvPr>
          <p:cNvSpPr txBox="1"/>
          <p:nvPr/>
        </p:nvSpPr>
        <p:spPr>
          <a:xfrm>
            <a:off x="618309" y="6453051"/>
            <a:ext cx="17711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Nadal et al ASCO 2022</a:t>
            </a:r>
          </a:p>
        </p:txBody>
      </p:sp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Systemic and Intracranial Best Overall Response Rate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" b="18343"/>
          <a:stretch/>
        </p:blipFill>
        <p:spPr bwMode="auto">
          <a:xfrm>
            <a:off x="389118" y="951411"/>
            <a:ext cx="11413764" cy="4955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D3B8ED-D9E0-48EA-A0C5-2D7784A81F7F}"/>
              </a:ext>
            </a:extLst>
          </p:cNvPr>
          <p:cNvSpPr txBox="1"/>
          <p:nvPr/>
        </p:nvSpPr>
        <p:spPr>
          <a:xfrm>
            <a:off x="618309" y="6453051"/>
            <a:ext cx="17711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Nadal et al ASCO 2022</a:t>
            </a:r>
          </a:p>
        </p:txBody>
      </p:sp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Systemic and Intracranial Best Overall Response Rate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68"/>
          <a:stretch/>
        </p:blipFill>
        <p:spPr bwMode="auto">
          <a:xfrm>
            <a:off x="389118" y="522515"/>
            <a:ext cx="11413764" cy="565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21D600-C947-482E-8474-CC7F64EAAED2}"/>
              </a:ext>
            </a:extLst>
          </p:cNvPr>
          <p:cNvSpPr txBox="1"/>
          <p:nvPr/>
        </p:nvSpPr>
        <p:spPr>
          <a:xfrm>
            <a:off x="618309" y="6453051"/>
            <a:ext cx="17711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Nadal et al ASCO 2022</a:t>
            </a:r>
          </a:p>
        </p:txBody>
      </p:sp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Updated Survival Analysis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98"/>
          <a:stretch/>
        </p:blipFill>
        <p:spPr bwMode="auto">
          <a:xfrm>
            <a:off x="389118" y="322217"/>
            <a:ext cx="11413764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7ADC82-2581-4822-8274-F79D139B31EB}"/>
              </a:ext>
            </a:extLst>
          </p:cNvPr>
          <p:cNvSpPr txBox="1"/>
          <p:nvPr/>
        </p:nvSpPr>
        <p:spPr>
          <a:xfrm>
            <a:off x="618309" y="6453051"/>
            <a:ext cx="17711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Nadal et al ASCO 2022</a:t>
            </a:r>
          </a:p>
        </p:txBody>
      </p:sp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Posthoc Analysis of Time until Brain Radiotherapy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9" b="9119"/>
          <a:stretch/>
        </p:blipFill>
        <p:spPr bwMode="auto">
          <a:xfrm>
            <a:off x="389862" y="383177"/>
            <a:ext cx="11413764" cy="5451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360CBE-9895-40E6-89B4-35A49284C0CC}"/>
              </a:ext>
            </a:extLst>
          </p:cNvPr>
          <p:cNvSpPr txBox="1"/>
          <p:nvPr/>
        </p:nvSpPr>
        <p:spPr>
          <a:xfrm>
            <a:off x="618309" y="6453051"/>
            <a:ext cx="17711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Nadal et al ASCO 2022</a:t>
            </a:r>
          </a:p>
        </p:txBody>
      </p:sp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Conclusions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8"/>
          <a:stretch/>
        </p:blipFill>
        <p:spPr bwMode="auto">
          <a:xfrm>
            <a:off x="389117" y="522515"/>
            <a:ext cx="11413764" cy="5512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618DF-00A5-44B5-9CC2-1907C5935C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273763"/>
            <a:ext cx="10972800" cy="2223261"/>
          </a:xfrm>
        </p:spPr>
        <p:txBody>
          <a:bodyPr>
            <a:normAutofit/>
          </a:bodyPr>
          <a:lstStyle/>
          <a:p>
            <a:r>
              <a:rPr lang="en-US" sz="2800" i="0" u="none" strike="noStrike" baseline="0" dirty="0">
                <a:latin typeface="Arial" panose="020B0604020202020204" pitchFamily="34" charset="0"/>
              </a:rPr>
              <a:t>Overall survival from a phase II randomized study of ramucirumab plus pembrolizumab versus standard of care for advanced non-small cell lung cancer previously treated with immunotherapy—Lung-MAP non-matched sub-study S1800A</a:t>
            </a:r>
            <a:endParaRPr lang="en-US" sz="7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EFFD1F-9FAA-45ED-BCAD-E5A022DA3E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769229"/>
            <a:ext cx="10972800" cy="948671"/>
          </a:xfrm>
        </p:spPr>
        <p:txBody>
          <a:bodyPr/>
          <a:lstStyle/>
          <a:p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Karen L. Reckamp, M.D.</a:t>
            </a:r>
            <a:r>
              <a:rPr lang="en-US" sz="18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Mary W. Redman, PhD</a:t>
            </a:r>
            <a:r>
              <a:rPr lang="en-US" sz="18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Konstantin H. Dragnev, M.D.</a:t>
            </a:r>
            <a:r>
              <a:rPr lang="en-US" sz="18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Liza Villaruz, M.D.</a:t>
            </a:r>
            <a:r>
              <a:rPr lang="en-US" sz="18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Bryan Faller, MD</a:t>
            </a:r>
            <a:r>
              <a:rPr lang="en-US" sz="18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 Tareq Al Baghdadi, MD</a:t>
            </a:r>
            <a:r>
              <a:rPr lang="en-US" sz="18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Susan Hines, MD</a:t>
            </a:r>
            <a:r>
              <a:rPr lang="en-US" sz="18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Lu Qian, M.S.</a:t>
            </a:r>
            <a:r>
              <a:rPr lang="en-US" sz="18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Katherine Minichiello, M.S.</a:t>
            </a:r>
            <a:r>
              <a:rPr lang="en-US" sz="18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David R. Gandara, M.D.</a:t>
            </a:r>
            <a:r>
              <a:rPr lang="en-US" sz="18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Karen Kelly, MD</a:t>
            </a:r>
            <a:r>
              <a:rPr lang="en-US" sz="18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Roy S. Herbst, M.D., Ph.D.</a:t>
            </a:r>
            <a:r>
              <a:rPr lang="en-US" sz="18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56E0D0-8D55-424D-90D3-1B9C50DC9F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80" y="4906216"/>
            <a:ext cx="10972800" cy="594131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Cedars-Sinai Medical Center, Los Angeles, </a:t>
            </a:r>
            <a:r>
              <a:rPr lang="en-US" sz="12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CA; </a:t>
            </a:r>
            <a:r>
              <a:rPr lang="en-US" sz="1200" baseline="300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2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SWOG 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Statistics and Data Management Center &amp; Fred Hutchinson Cancer Research Center, Seattle</a:t>
            </a:r>
            <a:r>
              <a:rPr lang="en-US" sz="12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WA; </a:t>
            </a:r>
            <a:r>
              <a:rPr lang="en-US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Dartmouth-Hitchcock Norris Cotton Cancer Center, Lebanon, NH/Alliance for Clinical Trials in Cancer; </a:t>
            </a:r>
            <a:r>
              <a:rPr lang="en-US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 of Pittsburgh Medical Center (UPMC) Hillman Cancer Center;  </a:t>
            </a:r>
            <a:r>
              <a:rPr lang="en-US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Missouri Baptist Medical Center, St. Louis, MO/Heartland NCORP; </a:t>
            </a:r>
            <a:r>
              <a:rPr lang="en-US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IHA Hematology Oncology Consultants-Ann Arbor/Michigan CRC NCORP; </a:t>
            </a:r>
            <a:r>
              <a:rPr lang="en-US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Novant Health Cancer Institute - Mount Airy/Southeast Clinical Oncology Research Consortium NCORP); </a:t>
            </a:r>
            <a:r>
              <a:rPr lang="en-US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UC Davis Comprehensive Cancer Center,  Sacramento, CA; </a:t>
            </a:r>
            <a:r>
              <a:rPr lang="en-US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Yale University, New Haven, CT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25D2D4-0A6C-41CB-B909-8E42F316E8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Karen L. Reckamp, MD, MS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441C755-F00F-4802-A679-9DAE8CD0FFA8}"/>
              </a:ext>
            </a:extLst>
          </p:cNvPr>
          <p:cNvGrpSpPr/>
          <p:nvPr/>
        </p:nvGrpSpPr>
        <p:grpSpPr>
          <a:xfrm>
            <a:off x="7504771" y="134844"/>
            <a:ext cx="4644924" cy="643485"/>
            <a:chOff x="6911422" y="134844"/>
            <a:chExt cx="5238273" cy="614913"/>
          </a:xfrm>
        </p:grpSpPr>
        <p:sp>
          <p:nvSpPr>
            <p:cNvPr id="8" name="Slide Number Placeholder 2">
              <a:extLst>
                <a:ext uri="{FF2B5EF4-FFF2-40B4-BE49-F238E27FC236}">
                  <a16:creationId xmlns:a16="http://schemas.microsoft.com/office/drawing/2014/main" id="{ECE0527B-9643-4730-BC55-162D4678876B}"/>
                </a:ext>
              </a:extLst>
            </p:cNvPr>
            <p:cNvSpPr txBox="1">
              <a:spLocks/>
            </p:cNvSpPr>
            <p:nvPr/>
          </p:nvSpPr>
          <p:spPr>
            <a:xfrm>
              <a:off x="11083564" y="217034"/>
              <a:ext cx="874486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BE33F7A0-71F0-446B-9DE8-6D75BE64EE0F}" type="slidenum"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68</a:t>
              </a:fld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FA10FFE-FA4B-48D8-8BE5-7EB5EE0139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0662"/>
            <a:stretch/>
          </p:blipFill>
          <p:spPr>
            <a:xfrm>
              <a:off x="9268872" y="134844"/>
              <a:ext cx="2880823" cy="61491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1B5AA2D-AD18-4BAE-BB34-3432D69033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84101"/>
            <a:stretch/>
          </p:blipFill>
          <p:spPr>
            <a:xfrm>
              <a:off x="6911422" y="134844"/>
              <a:ext cx="2368489" cy="6149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96978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AFF45-B43B-449F-A94E-0B13C8D6F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16487"/>
            <a:ext cx="10972800" cy="1371600"/>
          </a:xfrm>
        </p:spPr>
        <p:txBody>
          <a:bodyPr/>
          <a:lstStyle/>
          <a:p>
            <a:r>
              <a:rPr lang="en-US" dirty="0"/>
              <a:t>S1800A Schema—Randomized Phase II trial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261B91-E93B-4FB5-8D30-F95058B1A7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Karen L. Reckamp, MD, MS</a:t>
            </a:r>
          </a:p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DD3029C-9486-454D-8F8A-DB1D45F10D5B}"/>
              </a:ext>
            </a:extLst>
          </p:cNvPr>
          <p:cNvGrpSpPr/>
          <p:nvPr/>
        </p:nvGrpSpPr>
        <p:grpSpPr>
          <a:xfrm>
            <a:off x="8191352" y="65206"/>
            <a:ext cx="3958344" cy="464976"/>
            <a:chOff x="8191352" y="65206"/>
            <a:chExt cx="3958344" cy="46497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0BA0C33-1126-4FDB-B88D-9FF0B6F04A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0662"/>
            <a:stretch/>
          </p:blipFill>
          <p:spPr>
            <a:xfrm>
              <a:off x="9971315" y="65206"/>
              <a:ext cx="2178381" cy="46497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1F77781-9765-4F62-8598-87C303BA8B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84101"/>
            <a:stretch/>
          </p:blipFill>
          <p:spPr>
            <a:xfrm>
              <a:off x="8191352" y="66088"/>
              <a:ext cx="1779964" cy="462118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B395AFE-AA8F-4C27-BC4F-D62189FFF584}"/>
              </a:ext>
            </a:extLst>
          </p:cNvPr>
          <p:cNvGrpSpPr/>
          <p:nvPr/>
        </p:nvGrpSpPr>
        <p:grpSpPr>
          <a:xfrm>
            <a:off x="2019749" y="1329492"/>
            <a:ext cx="8660156" cy="3556728"/>
            <a:chOff x="12316755" y="4452663"/>
            <a:chExt cx="12106595" cy="492984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9028D5D-F02D-46B3-9EF2-B3E063200613}"/>
                </a:ext>
              </a:extLst>
            </p:cNvPr>
            <p:cNvGrpSpPr/>
            <p:nvPr/>
          </p:nvGrpSpPr>
          <p:grpSpPr>
            <a:xfrm>
              <a:off x="12316755" y="4452663"/>
              <a:ext cx="11981327" cy="4929849"/>
              <a:chOff x="504168" y="1482735"/>
              <a:chExt cx="11981327" cy="492984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278C04-1FFE-4BF3-9294-30953E3E7AE2}"/>
                  </a:ext>
                </a:extLst>
              </p:cNvPr>
              <p:cNvSpPr/>
              <p:nvPr/>
            </p:nvSpPr>
            <p:spPr>
              <a:xfrm>
                <a:off x="8271084" y="3926366"/>
                <a:ext cx="3536414" cy="248621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B1D9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ARM B</a:t>
                </a:r>
              </a:p>
              <a:p>
                <a:pPr marL="0" marR="0" lvl="0" indent="0" algn="ctr" defTabSz="54404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Pembrolizumab</a:t>
                </a:r>
                <a:r>
                  <a:rPr kumimoji="0" lang="en-US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 </a:t>
                </a:r>
                <a:br>
                  <a:rPr kumimoji="0" lang="en-US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</a:br>
                <a:r>
                  <a:rPr kumimoji="0" lang="en-US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200 mg Q3W for </a:t>
                </a:r>
                <a:br>
                  <a:rPr kumimoji="0" lang="en-US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</a:br>
                <a:r>
                  <a:rPr kumimoji="0" lang="en-US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up to 35 cycles</a:t>
                </a:r>
                <a:br>
                  <a:rPr kumimoji="0" lang="en-US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</a:br>
                <a:r>
                  <a:rPr kumimoji="0" lang="en-US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+</a:t>
                </a:r>
                <a:br>
                  <a:rPr kumimoji="0" lang="en-US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</a:br>
                <a:r>
                  <a:rPr kumimoji="0" lang="en-US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Ramucirumab</a:t>
                </a:r>
                <a:r>
                  <a:rPr kumimoji="0" lang="en-US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 </a:t>
                </a:r>
                <a:br>
                  <a:rPr kumimoji="0" lang="en-US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</a:br>
                <a:r>
                  <a:rPr kumimoji="0" lang="en-US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10 mg/kg</a:t>
                </a:r>
                <a:r>
                  <a:rPr kumimoji="0" lang="en-US" altLang="en-US" sz="120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Q3W</a:t>
                </a:r>
                <a:endParaRPr kumimoji="0" lang="en-US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E64556BB-D201-4A10-92BD-99F213FE2A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65273" y="4398406"/>
                <a:ext cx="1405811" cy="256250"/>
              </a:xfrm>
              <a:prstGeom prst="straightConnector1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F5CB2205-7127-4922-A945-8DD97F78CC9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27406" y="4398407"/>
                <a:ext cx="1180716" cy="256250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9039933C-8EED-4DC8-9838-2F151B5CBF2B}"/>
                  </a:ext>
                </a:extLst>
              </p:cNvPr>
              <p:cNvSpPr/>
              <p:nvPr/>
            </p:nvSpPr>
            <p:spPr>
              <a:xfrm>
                <a:off x="4702837" y="3847663"/>
                <a:ext cx="2976041" cy="857529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28575">
                <a:solidFill>
                  <a:srgbClr val="B1D9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Randomization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4292E68-E0F7-493A-96EF-0F973C330973}"/>
                  </a:ext>
                </a:extLst>
              </p:cNvPr>
              <p:cNvSpPr/>
              <p:nvPr/>
            </p:nvSpPr>
            <p:spPr>
              <a:xfrm>
                <a:off x="504168" y="3926366"/>
                <a:ext cx="3536415" cy="241655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6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ARM A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Investigator’s Choice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Standard of Care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docetaxel + ramucirumab; docetaxel; gemcitabine; pemetrexed (nonSCC only)</a:t>
                </a:r>
                <a:endParaRPr kumimoji="0" lang="en-US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149D157-A6AA-4C26-B050-433D9153CFB0}"/>
                  </a:ext>
                </a:extLst>
              </p:cNvPr>
              <p:cNvSpPr txBox="1"/>
              <p:nvPr/>
            </p:nvSpPr>
            <p:spPr>
              <a:xfrm>
                <a:off x="5194942" y="4774433"/>
                <a:ext cx="1896538" cy="14930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0" marR="0" lvl="0" indent="0" algn="ctr" defTabSz="4571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R (1:1)</a:t>
                </a:r>
              </a:p>
              <a:p>
                <a:pPr marL="0" marR="0" lvl="0" indent="0" algn="ctr" defTabSz="4571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N= 130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41EF8CD-DDA7-4A48-9D8A-3A634AAFE016}"/>
                  </a:ext>
                </a:extLst>
              </p:cNvPr>
              <p:cNvSpPr txBox="1"/>
              <p:nvPr/>
            </p:nvSpPr>
            <p:spPr>
              <a:xfrm>
                <a:off x="8949081" y="1482735"/>
                <a:ext cx="3536414" cy="5119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Primary endpoint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: OS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D92FA5B-E923-46BF-8022-72C996250A6C}"/>
                </a:ext>
              </a:extLst>
            </p:cNvPr>
            <p:cNvSpPr txBox="1"/>
            <p:nvPr/>
          </p:nvSpPr>
          <p:spPr>
            <a:xfrm>
              <a:off x="20779785" y="5109194"/>
              <a:ext cx="3643565" cy="1279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Secondary endpoints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: RR, DCR, DoR, PFS, Toxicities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4171B239-4A9B-44AA-83E0-CBE89A2D1359}"/>
              </a:ext>
            </a:extLst>
          </p:cNvPr>
          <p:cNvSpPr/>
          <p:nvPr/>
        </p:nvSpPr>
        <p:spPr>
          <a:xfrm>
            <a:off x="4806511" y="1449333"/>
            <a:ext cx="2538158" cy="1323439"/>
          </a:xfrm>
          <a:prstGeom prst="rect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Stratified by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1) PD-L1 expression, 2) histology, 3) intent to receive ramucirumab in standard of care arm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118FF1-40A1-4A21-8FAE-7F23F0C65BFE}"/>
              </a:ext>
            </a:extLst>
          </p:cNvPr>
          <p:cNvSpPr txBox="1"/>
          <p:nvPr/>
        </p:nvSpPr>
        <p:spPr>
          <a:xfrm>
            <a:off x="1185781" y="1166047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NCT03971474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DE0C26-6DE2-42E9-A80A-67BF27F3729A}"/>
              </a:ext>
            </a:extLst>
          </p:cNvPr>
          <p:cNvSpPr txBox="1"/>
          <p:nvPr/>
        </p:nvSpPr>
        <p:spPr>
          <a:xfrm>
            <a:off x="1933104" y="5300500"/>
            <a:ext cx="8853959" cy="646331"/>
          </a:xfrm>
          <a:prstGeom prst="rect">
            <a:avLst/>
          </a:prstGeom>
          <a:noFill/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Key eligibility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: 1) Previously received PD-1 or PD-L1 inhibitor therapy with PD at least 84 days after initiation of ICI and platinum-based doublet therapy; 2) ECOG 0-1</a:t>
            </a:r>
          </a:p>
        </p:txBody>
      </p:sp>
      <p:pic>
        <p:nvPicPr>
          <p:cNvPr id="21" name="Picture 20" descr="lungmap-logo-bw (2).png">
            <a:extLst>
              <a:ext uri="{FF2B5EF4-FFF2-40B4-BE49-F238E27FC236}">
                <a16:creationId xmlns:a16="http://schemas.microsoft.com/office/drawing/2014/main" id="{C7039CC7-6E0C-46F9-98A0-7BFD868688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45103" y="6361885"/>
            <a:ext cx="1732735" cy="33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754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27809-6743-66A8-AB48-0B0E5FD29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Kras</a:t>
            </a:r>
            <a:r>
              <a:rPr lang="en-US" dirty="0"/>
              <a:t> mutation- Pembrolizumab with and without </a:t>
            </a:r>
            <a:r>
              <a:rPr lang="en-US" dirty="0" err="1"/>
              <a:t>chemotherpay</a:t>
            </a:r>
            <a:r>
              <a:rPr lang="en-US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A05F83-9445-E4D3-75F0-D4675CFEDF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560" y="2111645"/>
            <a:ext cx="5218963" cy="263471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39FF3D-F759-D038-1637-C7434FA7C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760" y="2254728"/>
            <a:ext cx="6502542" cy="23934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0C2D7D-BEEB-39A4-463B-2A93A7394831}"/>
              </a:ext>
            </a:extLst>
          </p:cNvPr>
          <p:cNvSpPr txBox="1"/>
          <p:nvPr/>
        </p:nvSpPr>
        <p:spPr>
          <a:xfrm>
            <a:off x="193941" y="5121276"/>
            <a:ext cx="515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Herbst, KN 42; ESMO 2019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64255D-1A64-E503-CC63-2DC3CA558866}"/>
              </a:ext>
            </a:extLst>
          </p:cNvPr>
          <p:cNvSpPr txBox="1"/>
          <p:nvPr/>
        </p:nvSpPr>
        <p:spPr>
          <a:xfrm>
            <a:off x="6589661" y="5121275"/>
            <a:ext cx="515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Gadgeel, KN 189; ESMO-IO 2019</a:t>
            </a:r>
          </a:p>
        </p:txBody>
      </p:sp>
    </p:spTree>
    <p:extLst>
      <p:ext uri="{BB962C8B-B14F-4D97-AF65-F5344CB8AC3E}">
        <p14:creationId xmlns:p14="http://schemas.microsoft.com/office/powerpoint/2010/main" val="37598573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7D74D60F-BECE-41EC-82B9-465CACE1A1E9}"/>
              </a:ext>
            </a:extLst>
          </p:cNvPr>
          <p:cNvGraphicFramePr>
            <a:graphicFrameLocks noGrp="1"/>
          </p:cNvGraphicFramePr>
          <p:nvPr/>
        </p:nvGraphicFramePr>
        <p:xfrm>
          <a:off x="397490" y="1092850"/>
          <a:ext cx="5484762" cy="48645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8583">
                  <a:extLst>
                    <a:ext uri="{9D8B030D-6E8A-4147-A177-3AD203B41FA5}">
                      <a16:colId xmlns:a16="http://schemas.microsoft.com/office/drawing/2014/main" val="830172430"/>
                    </a:ext>
                  </a:extLst>
                </a:gridCol>
                <a:gridCol w="1550793">
                  <a:extLst>
                    <a:ext uri="{9D8B030D-6E8A-4147-A177-3AD203B41FA5}">
                      <a16:colId xmlns:a16="http://schemas.microsoft.com/office/drawing/2014/main" val="2134066105"/>
                    </a:ext>
                  </a:extLst>
                </a:gridCol>
                <a:gridCol w="2185386">
                  <a:extLst>
                    <a:ext uri="{9D8B030D-6E8A-4147-A177-3AD203B41FA5}">
                      <a16:colId xmlns:a16="http://schemas.microsoft.com/office/drawing/2014/main" val="95910507"/>
                    </a:ext>
                  </a:extLst>
                </a:gridCol>
              </a:tblGrid>
              <a:tr h="411426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45714" marR="45714" marT="22857" marB="22857">
                    <a:solidFill>
                      <a:srgbClr val="57A9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Standard of Care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(n = 67)</a:t>
                      </a:r>
                    </a:p>
                  </a:txBody>
                  <a:tcPr marL="45714" marR="45714" marT="22857" marB="22857">
                    <a:solidFill>
                      <a:srgbClr val="57A9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Ramucirumab/ Pembrolizumab 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(n = 69)</a:t>
                      </a:r>
                    </a:p>
                  </a:txBody>
                  <a:tcPr marL="45714" marR="45714" marT="22857" marB="22857">
                    <a:solidFill>
                      <a:srgbClr val="57A9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919813"/>
                  </a:ext>
                </a:extLst>
              </a:tr>
              <a:tr h="290786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+mn-lt"/>
                        </a:rPr>
                        <a:t>Median age </a:t>
                      </a:r>
                      <a:r>
                        <a:rPr lang="en-US" sz="1200" dirty="0">
                          <a:latin typeface="+mn-lt"/>
                        </a:rPr>
                        <a:t>(years) (range)</a:t>
                      </a:r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65.8 (45.6-84.3)</a:t>
                      </a:r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66.4 (37.6-85.3)</a:t>
                      </a:r>
                    </a:p>
                  </a:txBody>
                  <a:tcPr marL="45714" marR="45714" marT="22857" marB="22857"/>
                </a:tc>
                <a:extLst>
                  <a:ext uri="{0D108BD9-81ED-4DB2-BD59-A6C34878D82A}">
                    <a16:rowId xmlns:a16="http://schemas.microsoft.com/office/drawing/2014/main" val="2789781368"/>
                  </a:ext>
                </a:extLst>
              </a:tr>
              <a:tr h="243808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+mn-lt"/>
                        </a:rPr>
                        <a:t>Sex, n (%)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n-lt"/>
                      </a:endParaRPr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n-lt"/>
                      </a:endParaRPr>
                    </a:p>
                  </a:txBody>
                  <a:tcPr marL="45714" marR="45714" marT="22857" marB="22857"/>
                </a:tc>
                <a:extLst>
                  <a:ext uri="{0D108BD9-81ED-4DB2-BD59-A6C34878D82A}">
                    <a16:rowId xmlns:a16="http://schemas.microsoft.com/office/drawing/2014/main" val="322211271"/>
                  </a:ext>
                </a:extLst>
              </a:tr>
              <a:tr h="228570">
                <a:tc>
                  <a:txBody>
                    <a:bodyPr/>
                    <a:lstStyle/>
                    <a:p>
                      <a:pPr marL="274320"/>
                      <a:r>
                        <a:rPr lang="en-US" sz="1200" dirty="0">
                          <a:latin typeface="+mn-lt"/>
                        </a:rPr>
                        <a:t>Male  </a:t>
                      </a:r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42 (63)</a:t>
                      </a:r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41 (59)</a:t>
                      </a:r>
                    </a:p>
                  </a:txBody>
                  <a:tcPr marL="45714" marR="45714" marT="22857" marB="22857"/>
                </a:tc>
                <a:extLst>
                  <a:ext uri="{0D108BD9-81ED-4DB2-BD59-A6C34878D82A}">
                    <a16:rowId xmlns:a16="http://schemas.microsoft.com/office/drawing/2014/main" val="841444317"/>
                  </a:ext>
                </a:extLst>
              </a:tr>
              <a:tr h="231710">
                <a:tc>
                  <a:txBody>
                    <a:bodyPr/>
                    <a:lstStyle/>
                    <a:p>
                      <a:pPr marL="274320"/>
                      <a:r>
                        <a:rPr lang="en-US" sz="1200" dirty="0">
                          <a:latin typeface="+mn-lt"/>
                        </a:rPr>
                        <a:t>Female</a:t>
                      </a:r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25 (37)</a:t>
                      </a:r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28 (41)</a:t>
                      </a:r>
                    </a:p>
                  </a:txBody>
                  <a:tcPr marL="45714" marR="45714" marT="22857" marB="22857"/>
                </a:tc>
                <a:extLst>
                  <a:ext uri="{0D108BD9-81ED-4DB2-BD59-A6C34878D82A}">
                    <a16:rowId xmlns:a16="http://schemas.microsoft.com/office/drawing/2014/main" val="2760422685"/>
                  </a:ext>
                </a:extLst>
              </a:tr>
              <a:tr h="228570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+mn-lt"/>
                        </a:rPr>
                        <a:t>Race/ethnicity, n (%)</a:t>
                      </a:r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n-lt"/>
                      </a:endParaRPr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n-lt"/>
                      </a:endParaRPr>
                    </a:p>
                  </a:txBody>
                  <a:tcPr marL="45714" marR="45714" marT="22857" marB="22857"/>
                </a:tc>
                <a:extLst>
                  <a:ext uri="{0D108BD9-81ED-4DB2-BD59-A6C34878D82A}">
                    <a16:rowId xmlns:a16="http://schemas.microsoft.com/office/drawing/2014/main" val="3111632061"/>
                  </a:ext>
                </a:extLst>
              </a:tr>
              <a:tr h="228570">
                <a:tc>
                  <a:txBody>
                    <a:bodyPr/>
                    <a:lstStyle/>
                    <a:p>
                      <a:pPr marL="274320"/>
                      <a:r>
                        <a:rPr lang="en-US" sz="1200" dirty="0">
                          <a:latin typeface="+mn-lt"/>
                        </a:rPr>
                        <a:t>White</a:t>
                      </a:r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 (87)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 (87)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04818686"/>
                  </a:ext>
                </a:extLst>
              </a:tr>
              <a:tr h="228570">
                <a:tc>
                  <a:txBody>
                    <a:bodyPr/>
                    <a:lstStyle/>
                    <a:p>
                      <a:pPr marL="274320"/>
                      <a:r>
                        <a:rPr lang="en-US" sz="1200" dirty="0">
                          <a:latin typeface="+mn-lt"/>
                        </a:rPr>
                        <a:t>Black</a:t>
                      </a:r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(9)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(7)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10114941"/>
                  </a:ext>
                </a:extLst>
              </a:tr>
              <a:tr h="228570">
                <a:tc>
                  <a:txBody>
                    <a:bodyPr/>
                    <a:lstStyle/>
                    <a:p>
                      <a:pPr marL="274320"/>
                      <a:r>
                        <a:rPr lang="en-US" sz="1200" dirty="0">
                          <a:latin typeface="+mn-lt"/>
                        </a:rPr>
                        <a:t>Asian</a:t>
                      </a:r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(3)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(1)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70742070"/>
                  </a:ext>
                </a:extLst>
              </a:tr>
              <a:tr h="228570">
                <a:tc>
                  <a:txBody>
                    <a:bodyPr/>
                    <a:lstStyle/>
                    <a:p>
                      <a:pPr marL="27432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Native American</a:t>
                      </a:r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(1)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39459330"/>
                  </a:ext>
                </a:extLst>
              </a:tr>
              <a:tr h="228570">
                <a:tc>
                  <a:txBody>
                    <a:bodyPr/>
                    <a:lstStyle/>
                    <a:p>
                      <a:pPr marL="27432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Multiracial</a:t>
                      </a:r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(1)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22284781"/>
                  </a:ext>
                </a:extLst>
              </a:tr>
              <a:tr h="228570">
                <a:tc>
                  <a:txBody>
                    <a:bodyPr/>
                    <a:lstStyle/>
                    <a:p>
                      <a:pPr marL="274320"/>
                      <a:r>
                        <a:rPr lang="en-US" sz="1200" dirty="0">
                          <a:latin typeface="+mn-lt"/>
                        </a:rPr>
                        <a:t>Unknown</a:t>
                      </a:r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(3)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07574816"/>
                  </a:ext>
                </a:extLst>
              </a:tr>
              <a:tr h="228570">
                <a:tc>
                  <a:txBody>
                    <a:bodyPr/>
                    <a:lstStyle/>
                    <a:p>
                      <a:pPr marL="274320"/>
                      <a:r>
                        <a:rPr lang="en-US" sz="1200" dirty="0">
                          <a:latin typeface="+mn-lt"/>
                        </a:rPr>
                        <a:t>Hispanic</a:t>
                      </a:r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(3)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33900173"/>
                  </a:ext>
                </a:extLst>
              </a:tr>
              <a:tr h="228570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+mn-lt"/>
                        </a:rPr>
                        <a:t>Histology, n (%)</a:t>
                      </a:r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n-lt"/>
                      </a:endParaRPr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n-lt"/>
                      </a:endParaRPr>
                    </a:p>
                  </a:txBody>
                  <a:tcPr marL="45714" marR="45714" marT="22857" marB="22857"/>
                </a:tc>
                <a:extLst>
                  <a:ext uri="{0D108BD9-81ED-4DB2-BD59-A6C34878D82A}">
                    <a16:rowId xmlns:a16="http://schemas.microsoft.com/office/drawing/2014/main" val="3456639831"/>
                  </a:ext>
                </a:extLst>
              </a:tr>
              <a:tr h="228570">
                <a:tc>
                  <a:txBody>
                    <a:bodyPr/>
                    <a:lstStyle/>
                    <a:p>
                      <a:pPr marL="274320"/>
                      <a:r>
                        <a:rPr lang="en-US" sz="1200" dirty="0">
                          <a:latin typeface="+mn-lt"/>
                        </a:rPr>
                        <a:t>Adenocarcinoma</a:t>
                      </a:r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39 (58)</a:t>
                      </a:r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36 (52)</a:t>
                      </a:r>
                    </a:p>
                  </a:txBody>
                  <a:tcPr marL="45714" marR="45714" marT="22857" marB="22857"/>
                </a:tc>
                <a:extLst>
                  <a:ext uri="{0D108BD9-81ED-4DB2-BD59-A6C34878D82A}">
                    <a16:rowId xmlns:a16="http://schemas.microsoft.com/office/drawing/2014/main" val="1841729167"/>
                  </a:ext>
                </a:extLst>
              </a:tr>
              <a:tr h="228570">
                <a:tc>
                  <a:txBody>
                    <a:bodyPr/>
                    <a:lstStyle/>
                    <a:p>
                      <a:pPr marL="274320"/>
                      <a:r>
                        <a:rPr lang="en-US" sz="1200" dirty="0">
                          <a:latin typeface="+mn-lt"/>
                        </a:rPr>
                        <a:t>Squamous cell carcinoma</a:t>
                      </a:r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27 (40) </a:t>
                      </a:r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28 (41) </a:t>
                      </a:r>
                    </a:p>
                  </a:txBody>
                  <a:tcPr marL="45714" marR="45714" marT="22857" marB="22857"/>
                </a:tc>
                <a:extLst>
                  <a:ext uri="{0D108BD9-81ED-4DB2-BD59-A6C34878D82A}">
                    <a16:rowId xmlns:a16="http://schemas.microsoft.com/office/drawing/2014/main" val="2437264111"/>
                  </a:ext>
                </a:extLst>
              </a:tr>
              <a:tr h="228570">
                <a:tc>
                  <a:txBody>
                    <a:bodyPr/>
                    <a:lstStyle/>
                    <a:p>
                      <a:pPr marL="274320"/>
                      <a:r>
                        <a:rPr lang="en-US" sz="1200" dirty="0">
                          <a:latin typeface="+mn-lt"/>
                        </a:rPr>
                        <a:t>Mixed</a:t>
                      </a:r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1 (1)</a:t>
                      </a:r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1 (1) </a:t>
                      </a:r>
                    </a:p>
                  </a:txBody>
                  <a:tcPr marL="45714" marR="45714" marT="22857" marB="22857"/>
                </a:tc>
                <a:extLst>
                  <a:ext uri="{0D108BD9-81ED-4DB2-BD59-A6C34878D82A}">
                    <a16:rowId xmlns:a16="http://schemas.microsoft.com/office/drawing/2014/main" val="3576583579"/>
                  </a:ext>
                </a:extLst>
              </a:tr>
              <a:tr h="228570">
                <a:tc>
                  <a:txBody>
                    <a:bodyPr/>
                    <a:lstStyle/>
                    <a:p>
                      <a:pPr marL="274320"/>
                      <a:r>
                        <a:rPr lang="en-US" sz="1200" dirty="0">
                          <a:latin typeface="+mn-lt"/>
                        </a:rPr>
                        <a:t>NSCLC NOS</a:t>
                      </a:r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0</a:t>
                      </a:r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4 (6)</a:t>
                      </a:r>
                    </a:p>
                  </a:txBody>
                  <a:tcPr marL="45714" marR="45714" marT="22857" marB="22857"/>
                </a:tc>
                <a:extLst>
                  <a:ext uri="{0D108BD9-81ED-4DB2-BD59-A6C34878D82A}">
                    <a16:rowId xmlns:a16="http://schemas.microsoft.com/office/drawing/2014/main" val="3953904647"/>
                  </a:ext>
                </a:extLst>
              </a:tr>
            </a:tbl>
          </a:graphicData>
        </a:graphic>
      </p:graphicFrame>
      <p:sp>
        <p:nvSpPr>
          <p:cNvPr id="11" name="Title 4">
            <a:extLst>
              <a:ext uri="{FF2B5EF4-FFF2-40B4-BE49-F238E27FC236}">
                <a16:creationId xmlns:a16="http://schemas.microsoft.com/office/drawing/2014/main" id="{C208E470-AF4B-4EEC-AB65-9EC23D44B57E}"/>
              </a:ext>
            </a:extLst>
          </p:cNvPr>
          <p:cNvSpPr txBox="1">
            <a:spLocks/>
          </p:cNvSpPr>
          <p:nvPr/>
        </p:nvSpPr>
        <p:spPr>
          <a:xfrm>
            <a:off x="271074" y="12305"/>
            <a:ext cx="10124323" cy="1089357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1" i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Patient Characteristics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65A799-1D98-4D29-A3B3-69002E8590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662"/>
          <a:stretch/>
        </p:blipFill>
        <p:spPr>
          <a:xfrm>
            <a:off x="9984710" y="54750"/>
            <a:ext cx="2164986" cy="4621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C9AC5C-470A-42A1-893F-65A8FB9617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4101"/>
          <a:stretch/>
        </p:blipFill>
        <p:spPr>
          <a:xfrm>
            <a:off x="8288970" y="54749"/>
            <a:ext cx="1779964" cy="462118"/>
          </a:xfrm>
          <a:prstGeom prst="rect">
            <a:avLst/>
          </a:prstGeom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287AA17-6D53-4D7B-9E6B-9877EF568140}"/>
              </a:ext>
            </a:extLst>
          </p:cNvPr>
          <p:cNvSpPr txBox="1">
            <a:spLocks/>
          </p:cNvSpPr>
          <p:nvPr/>
        </p:nvSpPr>
        <p:spPr>
          <a:xfrm>
            <a:off x="3018394" y="6527257"/>
            <a:ext cx="4058674" cy="33074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lang="en-US" sz="24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lang="en-US" sz="24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Courier New" panose="02070309020205020404" pitchFamily="49" charset="0"/>
              <a:buChar char="o"/>
              <a:defRPr lang="en-US" sz="18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Karen L. Reckamp, MD, MS</a:t>
            </a:r>
          </a:p>
        </p:txBody>
      </p:sp>
      <p:pic>
        <p:nvPicPr>
          <p:cNvPr id="10" name="Picture 9" descr="lungmap-logo-bw (2).png">
            <a:extLst>
              <a:ext uri="{FF2B5EF4-FFF2-40B4-BE49-F238E27FC236}">
                <a16:creationId xmlns:a16="http://schemas.microsoft.com/office/drawing/2014/main" id="{A2952542-2501-44F0-8DE7-09386AB59C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45103" y="6361885"/>
            <a:ext cx="1732735" cy="330742"/>
          </a:xfrm>
          <a:prstGeom prst="rect">
            <a:avLst/>
          </a:prstGeom>
        </p:spPr>
      </p:pic>
      <p:graphicFrame>
        <p:nvGraphicFramePr>
          <p:cNvPr id="15" name="Table 5">
            <a:extLst>
              <a:ext uri="{FF2B5EF4-FFF2-40B4-BE49-F238E27FC236}">
                <a16:creationId xmlns:a16="http://schemas.microsoft.com/office/drawing/2014/main" id="{021EDC5B-326C-4404-A45E-7C49E8C94A3B}"/>
              </a:ext>
            </a:extLst>
          </p:cNvPr>
          <p:cNvGraphicFramePr>
            <a:graphicFrameLocks noGrp="1"/>
          </p:cNvGraphicFramePr>
          <p:nvPr/>
        </p:nvGraphicFramePr>
        <p:xfrm>
          <a:off x="6309750" y="1101662"/>
          <a:ext cx="5484762" cy="45901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8583">
                  <a:extLst>
                    <a:ext uri="{9D8B030D-6E8A-4147-A177-3AD203B41FA5}">
                      <a16:colId xmlns:a16="http://schemas.microsoft.com/office/drawing/2014/main" val="830172430"/>
                    </a:ext>
                  </a:extLst>
                </a:gridCol>
                <a:gridCol w="1550793">
                  <a:extLst>
                    <a:ext uri="{9D8B030D-6E8A-4147-A177-3AD203B41FA5}">
                      <a16:colId xmlns:a16="http://schemas.microsoft.com/office/drawing/2014/main" val="2134066105"/>
                    </a:ext>
                  </a:extLst>
                </a:gridCol>
                <a:gridCol w="2185386">
                  <a:extLst>
                    <a:ext uri="{9D8B030D-6E8A-4147-A177-3AD203B41FA5}">
                      <a16:colId xmlns:a16="http://schemas.microsoft.com/office/drawing/2014/main" val="95910507"/>
                    </a:ext>
                  </a:extLst>
                </a:gridCol>
              </a:tblGrid>
              <a:tr h="411426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45714" marR="45714" marT="22857" marB="22857">
                    <a:solidFill>
                      <a:srgbClr val="57A9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Standard of Care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(n = 67)</a:t>
                      </a:r>
                    </a:p>
                  </a:txBody>
                  <a:tcPr marL="45714" marR="45714" marT="22857" marB="22857">
                    <a:solidFill>
                      <a:srgbClr val="57A9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Ramucirumab/ Pembrolizumab 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(n = 69)</a:t>
                      </a:r>
                    </a:p>
                  </a:txBody>
                  <a:tcPr marL="45714" marR="45714" marT="22857" marB="22857">
                    <a:solidFill>
                      <a:srgbClr val="57A9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919813"/>
                  </a:ext>
                </a:extLst>
              </a:tr>
              <a:tr h="290786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+mn-lt"/>
                        </a:rPr>
                        <a:t>Zubrod Performance Status, n (%)</a:t>
                      </a:r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n-lt"/>
                      </a:endParaRPr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n-lt"/>
                      </a:endParaRPr>
                    </a:p>
                  </a:txBody>
                  <a:tcPr marL="45714" marR="45714" marT="22857" marB="22857"/>
                </a:tc>
                <a:extLst>
                  <a:ext uri="{0D108BD9-81ED-4DB2-BD59-A6C34878D82A}">
                    <a16:rowId xmlns:a16="http://schemas.microsoft.com/office/drawing/2014/main" val="2789781368"/>
                  </a:ext>
                </a:extLst>
              </a:tr>
              <a:tr h="243808">
                <a:tc>
                  <a:txBody>
                    <a:bodyPr/>
                    <a:lstStyle/>
                    <a:p>
                      <a:pPr marL="274320"/>
                      <a:r>
                        <a:rPr lang="en-US" sz="1200" dirty="0">
                          <a:latin typeface="+mn-lt"/>
                        </a:rPr>
                        <a:t>0</a:t>
                      </a:r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9 (13)</a:t>
                      </a:r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23 (33)</a:t>
                      </a:r>
                    </a:p>
                  </a:txBody>
                  <a:tcPr marL="45714" marR="45714" marT="22857" marB="22857"/>
                </a:tc>
                <a:extLst>
                  <a:ext uri="{0D108BD9-81ED-4DB2-BD59-A6C34878D82A}">
                    <a16:rowId xmlns:a16="http://schemas.microsoft.com/office/drawing/2014/main" val="322211271"/>
                  </a:ext>
                </a:extLst>
              </a:tr>
              <a:tr h="228570">
                <a:tc>
                  <a:txBody>
                    <a:bodyPr/>
                    <a:lstStyle/>
                    <a:p>
                      <a:pPr marL="274320"/>
                      <a:r>
                        <a:rPr lang="en-US" sz="1200" dirty="0">
                          <a:latin typeface="+mn-lt"/>
                        </a:rPr>
                        <a:t>1</a:t>
                      </a:r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58 (87)</a:t>
                      </a:r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46 (67)</a:t>
                      </a:r>
                    </a:p>
                  </a:txBody>
                  <a:tcPr marL="45714" marR="45714" marT="22857" marB="22857"/>
                </a:tc>
                <a:extLst>
                  <a:ext uri="{0D108BD9-81ED-4DB2-BD59-A6C34878D82A}">
                    <a16:rowId xmlns:a16="http://schemas.microsoft.com/office/drawing/2014/main" val="841444317"/>
                  </a:ext>
                </a:extLst>
              </a:tr>
              <a:tr h="231710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+mn-lt"/>
                        </a:rPr>
                        <a:t>Smoking history, n (%)</a:t>
                      </a:r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n-lt"/>
                      </a:endParaRPr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n-lt"/>
                      </a:endParaRPr>
                    </a:p>
                  </a:txBody>
                  <a:tcPr marL="45714" marR="45714" marT="22857" marB="22857"/>
                </a:tc>
                <a:extLst>
                  <a:ext uri="{0D108BD9-81ED-4DB2-BD59-A6C34878D82A}">
                    <a16:rowId xmlns:a16="http://schemas.microsoft.com/office/drawing/2014/main" val="2760422685"/>
                  </a:ext>
                </a:extLst>
              </a:tr>
              <a:tr h="228570">
                <a:tc>
                  <a:txBody>
                    <a:bodyPr/>
                    <a:lstStyle/>
                    <a:p>
                      <a:pPr marL="274320"/>
                      <a:r>
                        <a:rPr lang="en-US" sz="1200" dirty="0">
                          <a:latin typeface="+mn-lt"/>
                        </a:rPr>
                        <a:t>Current</a:t>
                      </a:r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18 (27)</a:t>
                      </a:r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19 (28)</a:t>
                      </a:r>
                    </a:p>
                  </a:txBody>
                  <a:tcPr marL="45714" marR="45714" marT="22857" marB="22857"/>
                </a:tc>
                <a:extLst>
                  <a:ext uri="{0D108BD9-81ED-4DB2-BD59-A6C34878D82A}">
                    <a16:rowId xmlns:a16="http://schemas.microsoft.com/office/drawing/2014/main" val="3111632061"/>
                  </a:ext>
                </a:extLst>
              </a:tr>
              <a:tr h="228570">
                <a:tc>
                  <a:txBody>
                    <a:bodyPr/>
                    <a:lstStyle/>
                    <a:p>
                      <a:pPr marL="274320"/>
                      <a:r>
                        <a:rPr lang="en-US" sz="1200" dirty="0">
                          <a:latin typeface="+mn-lt"/>
                        </a:rPr>
                        <a:t>Former</a:t>
                      </a:r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43 (64)</a:t>
                      </a:r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44 (64)</a:t>
                      </a:r>
                    </a:p>
                  </a:txBody>
                  <a:tcPr marL="45714" marR="45714" marT="22857" marB="22857"/>
                </a:tc>
                <a:extLst>
                  <a:ext uri="{0D108BD9-81ED-4DB2-BD59-A6C34878D82A}">
                    <a16:rowId xmlns:a16="http://schemas.microsoft.com/office/drawing/2014/main" val="4204818686"/>
                  </a:ext>
                </a:extLst>
              </a:tr>
              <a:tr h="228570">
                <a:tc>
                  <a:txBody>
                    <a:bodyPr/>
                    <a:lstStyle/>
                    <a:p>
                      <a:pPr marL="274320"/>
                      <a:r>
                        <a:rPr lang="en-US" sz="1200" dirty="0">
                          <a:latin typeface="+mn-lt"/>
                        </a:rPr>
                        <a:t>Never</a:t>
                      </a:r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6 (9)</a:t>
                      </a:r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6 (9)</a:t>
                      </a:r>
                    </a:p>
                  </a:txBody>
                  <a:tcPr marL="45714" marR="45714" marT="22857" marB="22857"/>
                </a:tc>
                <a:extLst>
                  <a:ext uri="{0D108BD9-81ED-4DB2-BD59-A6C34878D82A}">
                    <a16:rowId xmlns:a16="http://schemas.microsoft.com/office/drawing/2014/main" val="3310114941"/>
                  </a:ext>
                </a:extLst>
              </a:tr>
              <a:tr h="228570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+mn-lt"/>
                        </a:rPr>
                        <a:t>PD-L1 status, n (%)</a:t>
                      </a:r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n-lt"/>
                      </a:endParaRPr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n-lt"/>
                      </a:endParaRPr>
                    </a:p>
                  </a:txBody>
                  <a:tcPr marL="45714" marR="45714" marT="22857" marB="22857"/>
                </a:tc>
                <a:extLst>
                  <a:ext uri="{0D108BD9-81ED-4DB2-BD59-A6C34878D82A}">
                    <a16:rowId xmlns:a16="http://schemas.microsoft.com/office/drawing/2014/main" val="2170742070"/>
                  </a:ext>
                </a:extLst>
              </a:tr>
              <a:tr h="228570">
                <a:tc>
                  <a:txBody>
                    <a:bodyPr/>
                    <a:lstStyle/>
                    <a:p>
                      <a:pPr marL="274320"/>
                      <a:r>
                        <a:rPr lang="en-US" sz="1200" dirty="0">
                          <a:latin typeface="+mn-lt"/>
                        </a:rPr>
                        <a:t>&lt;1% </a:t>
                      </a:r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26 (41)</a:t>
                      </a:r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29 (47)</a:t>
                      </a:r>
                    </a:p>
                  </a:txBody>
                  <a:tcPr marL="45714" marR="45714" marT="22857" marB="22857"/>
                </a:tc>
                <a:extLst>
                  <a:ext uri="{0D108BD9-81ED-4DB2-BD59-A6C34878D82A}">
                    <a16:rowId xmlns:a16="http://schemas.microsoft.com/office/drawing/2014/main" val="1639459330"/>
                  </a:ext>
                </a:extLst>
              </a:tr>
              <a:tr h="228570">
                <a:tc>
                  <a:txBody>
                    <a:bodyPr/>
                    <a:lstStyle/>
                    <a:p>
                      <a:pPr marL="274320"/>
                      <a:r>
                        <a:rPr lang="en-US" sz="1200" dirty="0">
                          <a:latin typeface="+mn-lt"/>
                        </a:rPr>
                        <a:t>≥1%</a:t>
                      </a:r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38 (59)</a:t>
                      </a:r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33 (53)</a:t>
                      </a:r>
                    </a:p>
                  </a:txBody>
                  <a:tcPr marL="45714" marR="45714" marT="22857" marB="22857"/>
                </a:tc>
                <a:extLst>
                  <a:ext uri="{0D108BD9-81ED-4DB2-BD59-A6C34878D82A}">
                    <a16:rowId xmlns:a16="http://schemas.microsoft.com/office/drawing/2014/main" val="2322284781"/>
                  </a:ext>
                </a:extLst>
              </a:tr>
              <a:tr h="228570">
                <a:tc>
                  <a:txBody>
                    <a:bodyPr/>
                    <a:lstStyle/>
                    <a:p>
                      <a:pPr marL="274320"/>
                      <a:r>
                        <a:rPr lang="en-US" sz="1200" dirty="0">
                          <a:latin typeface="+mn-lt"/>
                        </a:rPr>
                        <a:t>1-49%</a:t>
                      </a:r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22 (34)</a:t>
                      </a:r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21 (34)</a:t>
                      </a:r>
                    </a:p>
                  </a:txBody>
                  <a:tcPr marL="45714" marR="45714" marT="22857" marB="22857"/>
                </a:tc>
                <a:extLst>
                  <a:ext uri="{0D108BD9-81ED-4DB2-BD59-A6C34878D82A}">
                    <a16:rowId xmlns:a16="http://schemas.microsoft.com/office/drawing/2014/main" val="3607574816"/>
                  </a:ext>
                </a:extLst>
              </a:tr>
              <a:tr h="228570">
                <a:tc>
                  <a:txBody>
                    <a:bodyPr/>
                    <a:lstStyle/>
                    <a:p>
                      <a:pPr marL="27432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≥50%</a:t>
                      </a:r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16 (25)</a:t>
                      </a:r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12 (19)</a:t>
                      </a:r>
                    </a:p>
                  </a:txBody>
                  <a:tcPr marL="45714" marR="45714" marT="22857" marB="22857"/>
                </a:tc>
                <a:extLst>
                  <a:ext uri="{0D108BD9-81ED-4DB2-BD59-A6C34878D82A}">
                    <a16:rowId xmlns:a16="http://schemas.microsoft.com/office/drawing/2014/main" val="2833900173"/>
                  </a:ext>
                </a:extLst>
              </a:tr>
              <a:tr h="228570">
                <a:tc>
                  <a:txBody>
                    <a:bodyPr/>
                    <a:lstStyle/>
                    <a:p>
                      <a:pPr marL="274320"/>
                      <a:r>
                        <a:rPr lang="en-US" sz="1200" dirty="0">
                          <a:latin typeface="+mn-lt"/>
                        </a:rPr>
                        <a:t>Unknown</a:t>
                      </a:r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3 (4)</a:t>
                      </a:r>
                    </a:p>
                  </a:txBody>
                  <a:tcPr marL="45714" marR="45714" marT="22857" marB="228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7 (10)</a:t>
                      </a:r>
                    </a:p>
                  </a:txBody>
                  <a:tcPr marL="45714" marR="45714" marT="22857" marB="22857"/>
                </a:tc>
                <a:extLst>
                  <a:ext uri="{0D108BD9-81ED-4DB2-BD59-A6C34878D82A}">
                    <a16:rowId xmlns:a16="http://schemas.microsoft.com/office/drawing/2014/main" val="3456639831"/>
                  </a:ext>
                </a:extLst>
              </a:tr>
              <a:tr h="228570"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Tumor Mutational Burden by F1CDX</a:t>
                      </a:r>
                      <a:r>
                        <a:rPr lang="en-US" sz="1200" b="1" baseline="30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1729167"/>
                  </a:ext>
                </a:extLst>
              </a:tr>
              <a:tr h="228570">
                <a:tc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28600" algn="l"/>
                          <a:tab pos="439420" algn="l"/>
                        </a:tabLs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	Median, (Range, ICR range)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7.6 (0–25.2, 3.8–12.6)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10.1 (0–40.4, 5.0–15.1)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37264111"/>
                  </a:ext>
                </a:extLst>
              </a:tr>
              <a:tr h="228570">
                <a:tc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28600" algn="l"/>
                          <a:tab pos="439420" algn="l"/>
                        </a:tabLs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	≥10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(40)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 (51)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76583579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B990F742-7FE5-4E82-A997-67A919A2B773}"/>
              </a:ext>
            </a:extLst>
          </p:cNvPr>
          <p:cNvSpPr/>
          <p:nvPr/>
        </p:nvSpPr>
        <p:spPr>
          <a:xfrm>
            <a:off x="6309750" y="2356702"/>
            <a:ext cx="5484760" cy="20738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5B2516-E96A-4523-B201-BA6D2C00A4C4}"/>
              </a:ext>
            </a:extLst>
          </p:cNvPr>
          <p:cNvSpPr txBox="1"/>
          <p:nvPr/>
        </p:nvSpPr>
        <p:spPr>
          <a:xfrm>
            <a:off x="6096001" y="5734672"/>
            <a:ext cx="664903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4572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Data are No. (%) unless otherwise stated.  Abbreviations: ICR, interquartile; NOS, not otherwise specified. </a:t>
            </a:r>
            <a:r>
              <a:rPr kumimoji="0" lang="en-US" sz="1100" b="0" i="0" u="none" strike="noStrike" kern="1200" cap="none" spc="0" normalizeH="0" baseline="30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a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Percentages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in categories calculated among those with known status only.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AAAEC0-208D-41A6-9D3F-432615F2CFD4}"/>
              </a:ext>
            </a:extLst>
          </p:cNvPr>
          <p:cNvSpPr/>
          <p:nvPr/>
        </p:nvSpPr>
        <p:spPr>
          <a:xfrm>
            <a:off x="6309750" y="3724863"/>
            <a:ext cx="5484760" cy="20738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28F40A-7F00-4635-87F1-D2DE84159719}"/>
              </a:ext>
            </a:extLst>
          </p:cNvPr>
          <p:cNvSpPr/>
          <p:nvPr/>
        </p:nvSpPr>
        <p:spPr>
          <a:xfrm>
            <a:off x="6309750" y="4422778"/>
            <a:ext cx="5484760" cy="20738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620571-0FB4-4527-97E4-DDB5698F07A6}"/>
              </a:ext>
            </a:extLst>
          </p:cNvPr>
          <p:cNvSpPr/>
          <p:nvPr/>
        </p:nvSpPr>
        <p:spPr>
          <a:xfrm>
            <a:off x="6310858" y="5109945"/>
            <a:ext cx="5484760" cy="34817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44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8" grpId="0" animBg="1"/>
      <p:bldP spid="1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AFF45-B43B-449F-A94E-0B13C8D6F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784"/>
            <a:ext cx="10972800" cy="1371600"/>
          </a:xfrm>
        </p:spPr>
        <p:txBody>
          <a:bodyPr/>
          <a:lstStyle/>
          <a:p>
            <a:r>
              <a:rPr lang="en-US" dirty="0"/>
              <a:t>Overall survival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261B91-E93B-4FB5-8D30-F95058B1A7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Karen L. Reckamp, MD, MS</a:t>
            </a:r>
          </a:p>
          <a:p>
            <a:endParaRPr lang="en-US" dirty="0"/>
          </a:p>
        </p:txBody>
      </p:sp>
      <p:pic>
        <p:nvPicPr>
          <p:cNvPr id="4" name="Content Placeholder 3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23783249-026D-486F-90C7-6121E7EB73A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1"/>
          <a:stretch/>
        </p:blipFill>
        <p:spPr>
          <a:xfrm>
            <a:off x="152468" y="990618"/>
            <a:ext cx="7306322" cy="5081936"/>
          </a:xfr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549468E-C17E-4EC2-9C2C-64D69C80CA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662"/>
          <a:stretch/>
        </p:blipFill>
        <p:spPr>
          <a:xfrm>
            <a:off x="9984710" y="54750"/>
            <a:ext cx="2164986" cy="4621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3BE694E-A5E5-4551-BD88-9DD201AE07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4101"/>
          <a:stretch/>
        </p:blipFill>
        <p:spPr>
          <a:xfrm>
            <a:off x="8288970" y="54749"/>
            <a:ext cx="1779964" cy="462118"/>
          </a:xfrm>
          <a:prstGeom prst="rect">
            <a:avLst/>
          </a:prstGeom>
        </p:spPr>
      </p:pic>
      <p:pic>
        <p:nvPicPr>
          <p:cNvPr id="10" name="Picture 9" descr="lungmap-logo-bw (2).png">
            <a:extLst>
              <a:ext uri="{FF2B5EF4-FFF2-40B4-BE49-F238E27FC236}">
                <a16:creationId xmlns:a16="http://schemas.microsoft.com/office/drawing/2014/main" id="{AF709208-59BB-4035-8359-8450177F32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45103" y="6361885"/>
            <a:ext cx="1732735" cy="330742"/>
          </a:xfrm>
          <a:prstGeom prst="rect">
            <a:avLst/>
          </a:prstGeom>
        </p:spPr>
      </p:pic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DD52A523-8D8F-4D42-BC9D-779928BCA7E4}"/>
              </a:ext>
            </a:extLst>
          </p:cNvPr>
          <p:cNvSpPr txBox="1">
            <a:spLocks/>
          </p:cNvSpPr>
          <p:nvPr/>
        </p:nvSpPr>
        <p:spPr>
          <a:xfrm>
            <a:off x="7504771" y="1478411"/>
            <a:ext cx="4413168" cy="4739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lang="en-US" sz="24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lang="en-US" sz="24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Courier New" panose="02070309020205020404" pitchFamily="49" charset="0"/>
              <a:buChar char="o"/>
              <a:defRPr lang="en-US" sz="18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Median OS for RP 14.5 months v. SOC 11.6 months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HR= 0.69; SLR p-value 0.05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12E244-B0B8-4E21-97EC-C7A08EE13B2E}"/>
              </a:ext>
            </a:extLst>
          </p:cNvPr>
          <p:cNvSpPr txBox="1"/>
          <p:nvPr/>
        </p:nvSpPr>
        <p:spPr>
          <a:xfrm>
            <a:off x="7847133" y="4157221"/>
            <a:ext cx="3653567" cy="16611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none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Standard of care therapy received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Docetaxel + Ramucirumab (n = 45)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Docetaxel (n = 3)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Gemcitabine (n = 12)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Pemetrexed (n = 1)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 treatment (n = 6)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6FDD6A-3A1D-4303-94F0-090F21C4BADB}"/>
              </a:ext>
            </a:extLst>
          </p:cNvPr>
          <p:cNvSpPr/>
          <p:nvPr/>
        </p:nvSpPr>
        <p:spPr>
          <a:xfrm>
            <a:off x="8154188" y="4440024"/>
            <a:ext cx="3312900" cy="25452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75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AFF45-B43B-449F-A94E-0B13C8D6F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390" y="79457"/>
            <a:ext cx="10972800" cy="1371600"/>
          </a:xfrm>
        </p:spPr>
        <p:txBody>
          <a:bodyPr/>
          <a:lstStyle/>
          <a:p>
            <a:r>
              <a:rPr lang="en-US" dirty="0"/>
              <a:t>Overall survival—subgroup analysis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261B91-E93B-4FB5-8D30-F95058B1A7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Karen L. Reckamp, MD, MS</a:t>
            </a:r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EE4293E-5637-4FC8-93E5-5D594ED49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13463" y="1321316"/>
            <a:ext cx="4624251" cy="4023360"/>
          </a:xfrm>
        </p:spPr>
        <p:txBody>
          <a:bodyPr/>
          <a:lstStyle/>
          <a:p>
            <a:r>
              <a:rPr lang="en-US" dirty="0"/>
              <a:t>All subgroup HRs &lt; 1</a:t>
            </a:r>
          </a:p>
          <a:p>
            <a:r>
              <a:rPr lang="en-US" dirty="0"/>
              <a:t>HRs by PD-L1 does not appear to vary</a:t>
            </a:r>
          </a:p>
          <a:p>
            <a:r>
              <a:rPr lang="en-US" dirty="0"/>
              <a:t>Pronounced benefit in SCC/mixed histology</a:t>
            </a:r>
          </a:p>
          <a:p>
            <a:r>
              <a:rPr lang="en-US" dirty="0"/>
              <a:t>Benefit seen with PS 0 and 1</a:t>
            </a:r>
          </a:p>
          <a:p>
            <a:r>
              <a:rPr lang="en-US" dirty="0"/>
              <a:t>Co-mutations did not affect OS improvement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1D6A44-2A51-47DD-A9A7-D847222BBC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662"/>
          <a:stretch/>
        </p:blipFill>
        <p:spPr>
          <a:xfrm>
            <a:off x="9984710" y="54750"/>
            <a:ext cx="2164986" cy="4621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95CB1D-33F2-4C99-8A62-1E79FD6B20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4101"/>
          <a:stretch/>
        </p:blipFill>
        <p:spPr>
          <a:xfrm>
            <a:off x="8288970" y="54749"/>
            <a:ext cx="1779964" cy="462118"/>
          </a:xfrm>
          <a:prstGeom prst="rect">
            <a:avLst/>
          </a:prstGeom>
        </p:spPr>
      </p:pic>
      <p:pic>
        <p:nvPicPr>
          <p:cNvPr id="13" name="Content Placeholder 6" descr="Text&#10;&#10;Description automatically generated">
            <a:extLst>
              <a:ext uri="{FF2B5EF4-FFF2-40B4-BE49-F238E27FC236}">
                <a16:creationId xmlns:a16="http://schemas.microsoft.com/office/drawing/2014/main" id="{A253009F-1AA0-4292-B6C7-89F3E05271E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9331" y="212508"/>
            <a:ext cx="8910977" cy="6480711"/>
          </a:xfrm>
          <a:prstGeom prst="rect">
            <a:avLst/>
          </a:prstGeom>
        </p:spPr>
      </p:pic>
      <p:pic>
        <p:nvPicPr>
          <p:cNvPr id="11" name="Picture 10" descr="lungmap-logo-bw (2).png">
            <a:extLst>
              <a:ext uri="{FF2B5EF4-FFF2-40B4-BE49-F238E27FC236}">
                <a16:creationId xmlns:a16="http://schemas.microsoft.com/office/drawing/2014/main" id="{E0A5CB80-3160-42EF-BC5B-A8C8C41C32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45103" y="6361885"/>
            <a:ext cx="1732735" cy="330742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1FA7904A-C7DA-45AB-8B32-840C00671F96}"/>
              </a:ext>
            </a:extLst>
          </p:cNvPr>
          <p:cNvSpPr/>
          <p:nvPr/>
        </p:nvSpPr>
        <p:spPr>
          <a:xfrm>
            <a:off x="282803" y="1913642"/>
            <a:ext cx="358171" cy="216817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417826CC-EA86-41AC-8CFF-F0109F1DF905}"/>
              </a:ext>
            </a:extLst>
          </p:cNvPr>
          <p:cNvSpPr/>
          <p:nvPr/>
        </p:nvSpPr>
        <p:spPr>
          <a:xfrm>
            <a:off x="282803" y="4031129"/>
            <a:ext cx="358171" cy="216817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712CB828-43BB-4EF9-B64B-4E3BCA7EFAD2}"/>
              </a:ext>
            </a:extLst>
          </p:cNvPr>
          <p:cNvSpPr/>
          <p:nvPr/>
        </p:nvSpPr>
        <p:spPr>
          <a:xfrm>
            <a:off x="282803" y="4680407"/>
            <a:ext cx="358171" cy="216817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2CB9AD68-7DC2-4EA9-8FC0-A961C422B4C2}"/>
              </a:ext>
            </a:extLst>
          </p:cNvPr>
          <p:cNvSpPr/>
          <p:nvPr/>
        </p:nvSpPr>
        <p:spPr>
          <a:xfrm>
            <a:off x="452461" y="2235134"/>
            <a:ext cx="179086" cy="784196"/>
          </a:xfrm>
          <a:prstGeom prst="leftBrac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B07DCFCC-F7AB-4825-B890-774598AA81BD}"/>
              </a:ext>
            </a:extLst>
          </p:cNvPr>
          <p:cNvSpPr/>
          <p:nvPr/>
        </p:nvSpPr>
        <p:spPr>
          <a:xfrm>
            <a:off x="518474" y="5146712"/>
            <a:ext cx="113073" cy="339687"/>
          </a:xfrm>
          <a:prstGeom prst="leftBrac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69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4" grpId="0" animBg="1"/>
      <p:bldP spid="6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AFF45-B43B-449F-A94E-0B13C8D6F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43425"/>
            <a:ext cx="10972800" cy="1371600"/>
          </a:xfrm>
        </p:spPr>
        <p:txBody>
          <a:bodyPr/>
          <a:lstStyle/>
          <a:p>
            <a:r>
              <a:rPr lang="en-US" dirty="0"/>
              <a:t>Progression free survival with subgroup analysis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261B91-E93B-4FB5-8D30-F95058B1A7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Karen L. Reckamp, MD, MS</a:t>
            </a:r>
          </a:p>
          <a:p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BB1EE8E9-6456-4DAC-BC08-3357A315B74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0CC6F39-FB28-4322-AA6E-00D7955FCD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662"/>
          <a:stretch/>
        </p:blipFill>
        <p:spPr>
          <a:xfrm>
            <a:off x="9984710" y="54750"/>
            <a:ext cx="2164986" cy="46211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4E24BF9-1CD1-47AC-9393-48C5888716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4101"/>
          <a:stretch/>
        </p:blipFill>
        <p:spPr>
          <a:xfrm>
            <a:off x="8288970" y="54749"/>
            <a:ext cx="1779964" cy="462118"/>
          </a:xfrm>
          <a:prstGeom prst="rect">
            <a:avLst/>
          </a:prstGeom>
        </p:spPr>
      </p:pic>
      <p:pic>
        <p:nvPicPr>
          <p:cNvPr id="10" name="Content Placeholder 6" descr="Chart&#10;&#10;Description automatically generated with medium confidence">
            <a:extLst>
              <a:ext uri="{FF2B5EF4-FFF2-40B4-BE49-F238E27FC236}">
                <a16:creationId xmlns:a16="http://schemas.microsoft.com/office/drawing/2014/main" id="{D38B3B74-3895-412C-9D00-20A45DD2882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6" y="1515025"/>
            <a:ext cx="5774929" cy="4199948"/>
          </a:xfrm>
          <a:prstGeom prst="rect">
            <a:avLst/>
          </a:prstGeom>
        </p:spPr>
      </p:pic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47CF1802-2AFB-4641-A870-5E49803AF48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8564" y="384446"/>
            <a:ext cx="8483197" cy="616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7534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Cabozantinib Plus Atezolizumab or Cabozantinib Alone in Patients With Advanced Non-Small Cell Lung Cancer Previously Treated With an Immune Checkpoint Inhibitor: COSMIC-021 Study Cohorts 7 and 20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2"/>
          <a:stretch/>
        </p:blipFill>
        <p:spPr bwMode="auto">
          <a:xfrm>
            <a:off x="32218" y="809897"/>
            <a:ext cx="12110146" cy="5416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45977" y="135692"/>
            <a:ext cx="11495315" cy="669479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67" dirty="0">
                <a:solidFill>
                  <a:schemeClr val="bg1"/>
                </a:solidFill>
                <a:latin typeface="+mn-lt"/>
                <a:cs typeface="Century Gothic"/>
              </a:rPr>
              <a:t>COSMIC-021: Cabozantinib</a:t>
            </a:r>
            <a:r>
              <a:rPr sz="4267" spc="-65" dirty="0">
                <a:solidFill>
                  <a:schemeClr val="bg1"/>
                </a:solidFill>
                <a:latin typeface="+mn-lt"/>
                <a:cs typeface="Century Gothic"/>
              </a:rPr>
              <a:t> </a:t>
            </a:r>
            <a:r>
              <a:rPr sz="4267" spc="-5" dirty="0">
                <a:solidFill>
                  <a:schemeClr val="bg1"/>
                </a:solidFill>
                <a:latin typeface="+mn-lt"/>
                <a:cs typeface="Century Gothic"/>
              </a:rPr>
              <a:t>+Atezolizumab</a:t>
            </a:r>
            <a:endParaRPr sz="4267" dirty="0">
              <a:solidFill>
                <a:schemeClr val="bg1"/>
              </a:solidFill>
              <a:latin typeface="+mn-lt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16738" y="1020811"/>
            <a:ext cx="9558527" cy="26548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34901" y="6302410"/>
            <a:ext cx="2400300" cy="2385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Neal </a:t>
            </a:r>
            <a:r>
              <a:rPr kumimoji="0" sz="1467" b="0" i="0" u="none" strike="noStrike" kern="1200" cap="none" spc="-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JW, </a:t>
            </a:r>
            <a:r>
              <a:rPr kumimoji="0" sz="1467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 al. ASCO </a:t>
            </a:r>
            <a:r>
              <a:rPr kumimoji="0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202</a:t>
            </a: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endParaRPr kumimoji="0" sz="14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69311" y="3675618"/>
            <a:ext cx="5650992" cy="30068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148" y="347959"/>
            <a:ext cx="11329851" cy="1069680"/>
          </a:xfrm>
        </p:spPr>
        <p:txBody>
          <a:bodyPr>
            <a:normAutofit/>
          </a:bodyPr>
          <a:lstStyle/>
          <a:p>
            <a:pPr algn="l"/>
            <a:r>
              <a:rPr lang="en-US" sz="3600" b="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COSMIC-021 Study Design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C5042-4436-4875-B1F2-A7BCB44457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467" b="0" dirty="0">
                <a:solidFill>
                  <a:schemeClr val="bg1"/>
                </a:solidFill>
              </a:rPr>
              <a:t>Neal ASCO 2022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25FC7-5DF0-492B-9B2F-BCC88F397F1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6" b="9571"/>
          <a:stretch/>
        </p:blipFill>
        <p:spPr bwMode="auto">
          <a:xfrm>
            <a:off x="389863" y="1354673"/>
            <a:ext cx="11413764" cy="4851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7577" y="-27367"/>
            <a:ext cx="10886294" cy="1069680"/>
          </a:xfrm>
        </p:spPr>
        <p:txBody>
          <a:bodyPr>
            <a:normAutofit/>
          </a:bodyPr>
          <a:lstStyle/>
          <a:p>
            <a:pPr algn="l"/>
            <a:r>
              <a:rPr lang="en-US" sz="3600" b="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COSMIC-021 Patient Characteristics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C9442B-B82B-4618-A395-BC679583343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1" b="9657"/>
          <a:stretch/>
        </p:blipFill>
        <p:spPr bwMode="auto">
          <a:xfrm>
            <a:off x="363998" y="1042314"/>
            <a:ext cx="11413764" cy="5091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63997" y="6465094"/>
            <a:ext cx="11447747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marL="0" marR="0" lvl="0" indent="0" algn="l" defTabSz="457200" rtl="0" eaLnBrk="1" fontAlgn="base" latinLnBrk="0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Neal ASCO 2022</a:t>
            </a:r>
          </a:p>
        </p:txBody>
      </p:sp>
    </p:spTree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1" y="2571753"/>
            <a:ext cx="7317879" cy="322956"/>
          </a:xfrm>
        </p:spPr>
        <p:txBody>
          <a:bodyPr/>
          <a:lstStyle/>
          <a:p>
            <a:r>
              <a:rPr lang="en-US" sz="656" dirty="0">
                <a:latin typeface="Arial" charset="0"/>
                <a:ea typeface="+mn-ea"/>
                <a:cs typeface="+mn-cs"/>
              </a:rPr>
              <a:t>Slide 21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4" b="9937"/>
          <a:stretch/>
        </p:blipFill>
        <p:spPr bwMode="auto">
          <a:xfrm>
            <a:off x="57545" y="1085408"/>
            <a:ext cx="12060649" cy="5210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7DE4B89-6237-4F84-8AB1-1EB5AB92A2DF}"/>
              </a:ext>
            </a:extLst>
          </p:cNvPr>
          <p:cNvSpPr txBox="1">
            <a:spLocks/>
          </p:cNvSpPr>
          <p:nvPr/>
        </p:nvSpPr>
        <p:spPr>
          <a:xfrm>
            <a:off x="363997" y="363812"/>
            <a:ext cx="12192000" cy="1069680"/>
          </a:xfrm>
        </p:spPr>
        <p:txBody>
          <a:bodyPr lIns="0" tIns="0" rIns="0" bIns="0"/>
          <a:lstStyle>
            <a:lvl1pPr algn="l" defTabSz="3429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j-ea"/>
                <a:cs typeface="Arial"/>
              </a:rPr>
              <a:t>COSMIC-021 Efficacy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422E7CA-4108-4C21-B2B0-230AF0FA1F07}"/>
              </a:ext>
            </a:extLst>
          </p:cNvPr>
          <p:cNvSpPr txBox="1">
            <a:spLocks/>
          </p:cNvSpPr>
          <p:nvPr/>
        </p:nvSpPr>
        <p:spPr bwMode="auto">
          <a:xfrm>
            <a:off x="363997" y="6465094"/>
            <a:ext cx="11447747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marL="0" marR="0" lvl="0" indent="0" algn="l" defTabSz="457200" rtl="0" eaLnBrk="1" fontAlgn="base" latinLnBrk="0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Neal ASCO 2022</a:t>
            </a:r>
          </a:p>
        </p:txBody>
      </p:sp>
    </p:spTree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0335" y="323422"/>
            <a:ext cx="11055739" cy="56682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latin typeface="+mn-lt"/>
                <a:cs typeface="Century Gothic"/>
              </a:rPr>
              <a:t>Selected Trials: </a:t>
            </a:r>
            <a:r>
              <a:rPr b="0" dirty="0">
                <a:latin typeface="+mn-lt"/>
                <a:cs typeface="Century Gothic"/>
              </a:rPr>
              <a:t>Cabozantinib + ICI in</a:t>
            </a:r>
            <a:r>
              <a:rPr b="0" spc="15" dirty="0">
                <a:latin typeface="+mn-lt"/>
                <a:cs typeface="Century Gothic"/>
              </a:rPr>
              <a:t> </a:t>
            </a:r>
            <a:r>
              <a:rPr b="0" dirty="0">
                <a:latin typeface="+mn-lt"/>
                <a:cs typeface="Century Gothic"/>
              </a:rPr>
              <a:t>NSCLC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638290" y="1478847"/>
          <a:ext cx="10858053" cy="43804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66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55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62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01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308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100" b="1" dirty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Study</a:t>
                      </a:r>
                      <a:endParaRPr sz="2100" dirty="0">
                        <a:latin typeface="+mn-lt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100" b="1" spc="-5" dirty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Setting</a:t>
                      </a:r>
                      <a:endParaRPr sz="2100" dirty="0">
                        <a:latin typeface="+mn-lt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100" b="1" spc="-10" dirty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Regimen</a:t>
                      </a:r>
                      <a:endParaRPr sz="2100" dirty="0">
                        <a:latin typeface="+mn-lt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100" b="1" dirty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No.</a:t>
                      </a:r>
                      <a:endParaRPr sz="2100" dirty="0">
                        <a:latin typeface="+mn-lt"/>
                        <a:cs typeface="Calibri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100" b="1" spc="-10" dirty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Patients</a:t>
                      </a:r>
                      <a:endParaRPr sz="2100" dirty="0">
                        <a:latin typeface="+mn-lt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3092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100" b="1" dirty="0">
                          <a:latin typeface="+mn-lt"/>
                          <a:cs typeface="Calibri"/>
                        </a:rPr>
                        <a:t>Phase</a:t>
                      </a:r>
                      <a:r>
                        <a:rPr sz="2100" b="1" spc="-2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2100" b="1" dirty="0">
                          <a:latin typeface="+mn-lt"/>
                          <a:cs typeface="Calibri"/>
                        </a:rPr>
                        <a:t>III</a:t>
                      </a:r>
                      <a:r>
                        <a:rPr lang="en-US" sz="2100" b="1" dirty="0">
                          <a:latin typeface="+mn-lt"/>
                          <a:cs typeface="Calibri"/>
                        </a:rPr>
                        <a:t>—CONTACT-01</a:t>
                      </a:r>
                      <a:endParaRPr sz="2100" dirty="0">
                        <a:latin typeface="+mn-lt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100" i="1" spc="-5" dirty="0">
                          <a:latin typeface="+mn-lt"/>
                          <a:cs typeface="Calibri"/>
                        </a:rPr>
                        <a:t>NCT04471428</a:t>
                      </a:r>
                      <a:endParaRPr sz="2100" dirty="0">
                        <a:latin typeface="+mn-lt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8161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100" b="1" spc="-10" dirty="0">
                          <a:latin typeface="+mn-lt"/>
                          <a:cs typeface="Calibri"/>
                        </a:rPr>
                        <a:t>Progression after  </a:t>
                      </a:r>
                      <a:r>
                        <a:rPr sz="2100" b="1" spc="-5" dirty="0">
                          <a:latin typeface="+mn-lt"/>
                          <a:cs typeface="Calibri"/>
                        </a:rPr>
                        <a:t>platinum doublet</a:t>
                      </a:r>
                      <a:r>
                        <a:rPr sz="2100" b="1" spc="-13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2100" b="1" dirty="0">
                          <a:latin typeface="+mn-lt"/>
                          <a:cs typeface="Calibri"/>
                        </a:rPr>
                        <a:t>+  PD-(L)1</a:t>
                      </a:r>
                      <a:r>
                        <a:rPr sz="2100" b="1" spc="-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2100" b="1" spc="-10" dirty="0">
                          <a:latin typeface="+mn-lt"/>
                          <a:cs typeface="Calibri"/>
                        </a:rPr>
                        <a:t>therapy</a:t>
                      </a:r>
                      <a:endParaRPr sz="2100" dirty="0">
                        <a:latin typeface="+mn-lt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11303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100" spc="-10" dirty="0">
                          <a:latin typeface="+mn-lt"/>
                          <a:cs typeface="Calibri"/>
                        </a:rPr>
                        <a:t>Cabozantinib </a:t>
                      </a:r>
                      <a:r>
                        <a:rPr sz="2100" dirty="0">
                          <a:latin typeface="+mn-lt"/>
                          <a:cs typeface="Calibri"/>
                        </a:rPr>
                        <a:t>+ </a:t>
                      </a:r>
                      <a:r>
                        <a:rPr sz="2100" spc="-30" dirty="0">
                          <a:latin typeface="+mn-lt"/>
                          <a:cs typeface="Calibri"/>
                        </a:rPr>
                        <a:t>Atezo  </a:t>
                      </a:r>
                      <a:r>
                        <a:rPr sz="2100" spc="-5" dirty="0">
                          <a:latin typeface="+mn-lt"/>
                          <a:cs typeface="Calibri"/>
                        </a:rPr>
                        <a:t>vs.</a:t>
                      </a:r>
                      <a:r>
                        <a:rPr sz="2100" spc="-2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2100" spc="-15" dirty="0">
                          <a:latin typeface="+mn-lt"/>
                          <a:cs typeface="Calibri"/>
                        </a:rPr>
                        <a:t>Docetaxel</a:t>
                      </a:r>
                      <a:endParaRPr sz="2100" dirty="0">
                        <a:latin typeface="+mn-lt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11112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100" spc="-5" dirty="0">
                          <a:latin typeface="+mn-lt"/>
                          <a:cs typeface="Calibri"/>
                        </a:rPr>
                        <a:t>Active,</a:t>
                      </a:r>
                      <a:r>
                        <a:rPr sz="2100" spc="-8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+mn-lt"/>
                          <a:cs typeface="Calibri"/>
                        </a:rPr>
                        <a:t>Not  </a:t>
                      </a:r>
                      <a:r>
                        <a:rPr sz="2100" spc="-10" dirty="0">
                          <a:latin typeface="+mn-lt"/>
                          <a:cs typeface="Calibri"/>
                        </a:rPr>
                        <a:t>recruiting</a:t>
                      </a:r>
                      <a:endParaRPr sz="2100" dirty="0">
                        <a:latin typeface="+mn-lt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4303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2100" b="1" dirty="0">
                          <a:latin typeface="+mn-lt"/>
                          <a:cs typeface="Calibri"/>
                        </a:rPr>
                        <a:t>Phase</a:t>
                      </a:r>
                      <a:r>
                        <a:rPr sz="2100" b="1" spc="-2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2100" b="1" dirty="0">
                          <a:latin typeface="+mn-lt"/>
                          <a:cs typeface="Calibri"/>
                        </a:rPr>
                        <a:t>II</a:t>
                      </a:r>
                      <a:endParaRPr sz="2100" dirty="0">
                        <a:latin typeface="+mn-lt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2100" i="1" spc="-5" dirty="0">
                          <a:latin typeface="+mn-lt"/>
                          <a:cs typeface="Calibri"/>
                        </a:rPr>
                        <a:t>EA5191; NCT04310007</a:t>
                      </a:r>
                      <a:endParaRPr sz="2100" dirty="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8161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2100" b="1" spc="-10" dirty="0">
                          <a:latin typeface="+mn-lt"/>
                          <a:cs typeface="Calibri"/>
                        </a:rPr>
                        <a:t>Progression after  </a:t>
                      </a:r>
                      <a:r>
                        <a:rPr sz="2100" b="1" spc="-5" dirty="0">
                          <a:latin typeface="+mn-lt"/>
                          <a:cs typeface="Calibri"/>
                        </a:rPr>
                        <a:t>platinum doublet</a:t>
                      </a:r>
                      <a:r>
                        <a:rPr sz="2100" b="1" spc="-13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2100" b="1" dirty="0">
                          <a:latin typeface="+mn-lt"/>
                          <a:cs typeface="Calibri"/>
                        </a:rPr>
                        <a:t>+  PD-(L)1</a:t>
                      </a:r>
                      <a:r>
                        <a:rPr sz="2100" b="1" spc="-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2100" b="1" spc="-10" dirty="0">
                          <a:latin typeface="+mn-lt"/>
                          <a:cs typeface="Calibri"/>
                        </a:rPr>
                        <a:t>therapy</a:t>
                      </a:r>
                      <a:endParaRPr sz="2100" dirty="0">
                        <a:latin typeface="+mn-lt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100" dirty="0">
                        <a:latin typeface="+mn-lt"/>
                        <a:cs typeface="Times New Roman"/>
                      </a:endParaRPr>
                    </a:p>
                    <a:p>
                      <a:pPr marL="91440" marR="164465">
                        <a:lnSpc>
                          <a:spcPct val="100000"/>
                        </a:lnSpc>
                      </a:pPr>
                      <a:r>
                        <a:rPr sz="2100" spc="-15" dirty="0">
                          <a:latin typeface="+mn-lt"/>
                          <a:cs typeface="Calibri"/>
                        </a:rPr>
                        <a:t>(Separate </a:t>
                      </a:r>
                      <a:r>
                        <a:rPr sz="2100" spc="-50" dirty="0">
                          <a:latin typeface="+mn-lt"/>
                          <a:cs typeface="Calibri"/>
                        </a:rPr>
                        <a:t>MET, RET,  </a:t>
                      </a:r>
                      <a:r>
                        <a:rPr sz="2100" spc="-10" dirty="0">
                          <a:latin typeface="+mn-lt"/>
                          <a:cs typeface="Calibri"/>
                        </a:rPr>
                        <a:t>ROS1</a:t>
                      </a:r>
                      <a:r>
                        <a:rPr sz="2100" spc="-1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+mn-lt"/>
                          <a:cs typeface="Calibri"/>
                        </a:rPr>
                        <a:t>cohort)</a:t>
                      </a:r>
                      <a:endParaRPr sz="2100" dirty="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20891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2100" spc="-10" dirty="0">
                          <a:latin typeface="+mn-lt"/>
                          <a:cs typeface="Calibri"/>
                        </a:rPr>
                        <a:t>Cabozantinib </a:t>
                      </a:r>
                      <a:r>
                        <a:rPr sz="2100" spc="-5" dirty="0">
                          <a:latin typeface="+mn-lt"/>
                          <a:cs typeface="Calibri"/>
                        </a:rPr>
                        <a:t>vs  </a:t>
                      </a:r>
                      <a:r>
                        <a:rPr sz="2100" spc="-10" dirty="0">
                          <a:latin typeface="+mn-lt"/>
                          <a:cs typeface="Calibri"/>
                        </a:rPr>
                        <a:t>Cabozantinib </a:t>
                      </a:r>
                      <a:r>
                        <a:rPr sz="2100" dirty="0">
                          <a:latin typeface="+mn-lt"/>
                          <a:cs typeface="Calibri"/>
                        </a:rPr>
                        <a:t>+</a:t>
                      </a:r>
                      <a:r>
                        <a:rPr sz="2100" spc="-5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2100" spc="-5" dirty="0">
                          <a:latin typeface="+mn-lt"/>
                          <a:cs typeface="Calibri"/>
                        </a:rPr>
                        <a:t>Nivo  vs. </a:t>
                      </a:r>
                      <a:r>
                        <a:rPr sz="2100" spc="-10" dirty="0">
                          <a:latin typeface="+mn-lt"/>
                          <a:cs typeface="Calibri"/>
                        </a:rPr>
                        <a:t>Standard  chemotherapy</a:t>
                      </a:r>
                      <a:endParaRPr sz="2100" dirty="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2100" spc="-10" dirty="0">
                          <a:latin typeface="+mn-lt"/>
                          <a:cs typeface="Calibri"/>
                        </a:rPr>
                        <a:t>Recruiting</a:t>
                      </a:r>
                      <a:endParaRPr sz="2100" dirty="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Do patients with KRASm NSCLC respond differently to 1L ICI ± chemo than those with KRASwt NSCLC?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2" y="0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63998" y="6465094"/>
            <a:ext cx="1144774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125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AFF45-B43B-449F-A94E-0B13C8D6F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8DD374-035A-45BC-A2BC-540397C40A4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Ramucirumab and Pembrolizumab in pts with advanced NSCLC previously treated with immunotherapy and prior platinum-based chemotherapy improved OS compared to SOC (most received docetaxel and ramucirumab)</a:t>
            </a:r>
          </a:p>
          <a:p>
            <a:r>
              <a:rPr lang="x-none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Further evaluation of this approach is warranted</a:t>
            </a:r>
            <a:endParaRPr lang="en-US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ea typeface="Arial" panose="020B0604020202020204" pitchFamily="34" charset="0"/>
              </a:rPr>
              <a:t>Multiple trials evaluating immunotherapy and VEGFR TKIs are ongoing with results anticipated </a:t>
            </a:r>
          </a:p>
          <a:p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Combination VEG</a:t>
            </a:r>
            <a:r>
              <a:rPr lang="en-US" dirty="0">
                <a:ea typeface="Arial" panose="020B0604020202020204" pitchFamily="34" charset="0"/>
                <a:cs typeface="Times New Roman" panose="02020603050405020304" pitchFamily="18" charset="0"/>
              </a:rPr>
              <a:t>FR and ICI showing early signs of benefit in patients with NSCLC who have received prior immunotherapy </a:t>
            </a:r>
            <a:endParaRPr lang="en-US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261B91-E93B-4FB5-8D30-F95058B1A7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Karen L. Reckamp, MD, 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7717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SKYSCRAPER-02: Primary results of a phase III, randomized, double-blind, placebo-controlled study of atezolizumab + carboplatin + etoposide with or without tiragolumab in patients with untreated extensive-stage small cell lung cancer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10" b="1252"/>
          <a:stretch/>
        </p:blipFill>
        <p:spPr bwMode="auto">
          <a:xfrm>
            <a:off x="320456" y="1071154"/>
            <a:ext cx="11413764" cy="4920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SKYSCRAPER-02: Randomized, double-blind, placebo-controlled study of tiragolumab + atezolizumab + chemotherapy in patients with untreated ES-SCLC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9"/>
          <a:stretch/>
        </p:blipFill>
        <p:spPr bwMode="auto">
          <a:xfrm>
            <a:off x="468239" y="217714"/>
            <a:ext cx="11413764" cy="583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E60A95D-B1F9-4436-81DA-AAE776B80C2B}"/>
              </a:ext>
            </a:extLst>
          </p:cNvPr>
          <p:cNvSpPr txBox="1">
            <a:spLocks/>
          </p:cNvSpPr>
          <p:nvPr/>
        </p:nvSpPr>
        <p:spPr bwMode="auto">
          <a:xfrm>
            <a:off x="363997" y="6465094"/>
            <a:ext cx="11447747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marL="0" marR="0" lvl="0" indent="0" algn="l" defTabSz="457200" rtl="0" eaLnBrk="1" fontAlgn="base" latinLnBrk="0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Rudin ASCO 2022</a:t>
            </a:r>
          </a:p>
        </p:txBody>
      </p:sp>
    </p:spTree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11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30"/>
          <a:stretch/>
        </p:blipFill>
        <p:spPr bwMode="auto">
          <a:xfrm>
            <a:off x="423845" y="186342"/>
            <a:ext cx="11413764" cy="5416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1E3DB5E-E01F-43BC-B548-27994D5890F7}"/>
              </a:ext>
            </a:extLst>
          </p:cNvPr>
          <p:cNvSpPr txBox="1">
            <a:spLocks/>
          </p:cNvSpPr>
          <p:nvPr/>
        </p:nvSpPr>
        <p:spPr bwMode="auto">
          <a:xfrm>
            <a:off x="363997" y="6465094"/>
            <a:ext cx="11447747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marL="0" marR="0" lvl="0" indent="0" algn="l" defTabSz="457200" rtl="0" eaLnBrk="1" fontAlgn="base" latinLnBrk="0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Rudin ASCO 2022</a:t>
            </a:r>
          </a:p>
        </p:txBody>
      </p:sp>
    </p:spTree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SKYSCRAPER-02: Randomized, double-blind, placebo-controlled study of tiragolumab + atezolizumab + chemotherapy in patients with untreated ES-SCLC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67"/>
          <a:stretch/>
        </p:blipFill>
        <p:spPr bwMode="auto">
          <a:xfrm>
            <a:off x="389118" y="357188"/>
            <a:ext cx="11413764" cy="5529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47337DF-4167-4D37-BDC1-0A299CD5EB74}"/>
              </a:ext>
            </a:extLst>
          </p:cNvPr>
          <p:cNvSpPr txBox="1">
            <a:spLocks/>
          </p:cNvSpPr>
          <p:nvPr/>
        </p:nvSpPr>
        <p:spPr bwMode="auto">
          <a:xfrm>
            <a:off x="363997" y="6465094"/>
            <a:ext cx="11447747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marL="0" marR="0" lvl="0" indent="0" algn="l" defTabSz="457200" rtl="0" eaLnBrk="1" fontAlgn="base" latinLnBrk="0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Rudin ASCO 2022</a:t>
            </a:r>
          </a:p>
        </p:txBody>
      </p:sp>
    </p:spTree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Chemo-immunotherapy for First-line ES-SCLC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10"/>
          <a:stretch/>
        </p:blipFill>
        <p:spPr bwMode="auto">
          <a:xfrm>
            <a:off x="311484" y="348343"/>
            <a:ext cx="11413764" cy="549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2A8F0-95D6-409F-9B22-43DC73686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SCLC immunotherapy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72E74-90E7-479B-BDD6-F79FDB1098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Tiragolumab</a:t>
            </a:r>
            <a:r>
              <a:rPr lang="en-US" dirty="0"/>
              <a:t> did not enhance treatment with chemo-immunotherapy for ES-SCLC </a:t>
            </a:r>
          </a:p>
          <a:p>
            <a:r>
              <a:rPr lang="en-US" dirty="0"/>
              <a:t>Future studies must focus on selection as we understand SCLC biology and subtypes</a:t>
            </a:r>
          </a:p>
          <a:p>
            <a:r>
              <a:rPr lang="en-US" dirty="0"/>
              <a:t>SCLC-I most likely to benefit from immunotherapy regimens</a:t>
            </a:r>
          </a:p>
          <a:p>
            <a:r>
              <a:rPr lang="en-US" dirty="0"/>
              <a:t>SCLC-A, N, P may require alternate approaches</a:t>
            </a:r>
          </a:p>
          <a:p>
            <a:r>
              <a:rPr lang="en-US" dirty="0"/>
              <a:t>We need to improve biomarker selection in SCLC (limited by tissue acquisition)</a:t>
            </a:r>
          </a:p>
        </p:txBody>
      </p:sp>
    </p:spTree>
    <p:extLst>
      <p:ext uri="{BB962C8B-B14F-4D97-AF65-F5344CB8AC3E}">
        <p14:creationId xmlns:p14="http://schemas.microsoft.com/office/powerpoint/2010/main" val="138912845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The Real Barriers to Clinical Trials Participation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56"/>
          <a:stretch/>
        </p:blipFill>
        <p:spPr bwMode="auto">
          <a:xfrm>
            <a:off x="389118" y="515983"/>
            <a:ext cx="11413764" cy="582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E4AFA-8A61-4709-ACCE-AA0AEF394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8A428-D496-4ADD-82A9-3F1C41DE1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936457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5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2" y="0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63998" y="6465094"/>
            <a:ext cx="1144774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125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verarching Corporate">
  <a:themeElements>
    <a:clrScheme name="Mirati Corporate">
      <a:dk1>
        <a:srgbClr val="595959"/>
      </a:dk1>
      <a:lt1>
        <a:sysClr val="window" lastClr="FFFFFF"/>
      </a:lt1>
      <a:dk2>
        <a:srgbClr val="4F2A84"/>
      </a:dk2>
      <a:lt2>
        <a:srgbClr val="F3F3F3"/>
      </a:lt2>
      <a:accent1>
        <a:srgbClr val="C8BCD6"/>
      </a:accent1>
      <a:accent2>
        <a:srgbClr val="FAD3B2"/>
      </a:accent2>
      <a:accent3>
        <a:srgbClr val="DBEEF4"/>
      </a:accent3>
      <a:accent4>
        <a:srgbClr val="009AA4"/>
      </a:accent4>
      <a:accent5>
        <a:srgbClr val="E46C0A"/>
      </a:accent5>
      <a:accent6>
        <a:srgbClr val="597F2D"/>
      </a:accent6>
      <a:hlink>
        <a:srgbClr val="604A7B"/>
      </a:hlink>
      <a:folHlink>
        <a:srgbClr val="4F2A8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 w="19050"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err="1" smtClean="0">
            <a:solidFill>
              <a:schemeClr val="tx1">
                <a:lumMod val="65000"/>
                <a:lumOff val="35000"/>
              </a:schemeClr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2"/>
          </a:solidFill>
        </a:ln>
      </a:spPr>
      <a:bodyPr/>
      <a:lstStyle/>
      <a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verarching Corporate">
  <a:themeElements>
    <a:clrScheme name="Mirati Corporate">
      <a:dk1>
        <a:srgbClr val="595959"/>
      </a:dk1>
      <a:lt1>
        <a:sysClr val="window" lastClr="FFFFFF"/>
      </a:lt1>
      <a:dk2>
        <a:srgbClr val="4F2A84"/>
      </a:dk2>
      <a:lt2>
        <a:srgbClr val="F3F3F3"/>
      </a:lt2>
      <a:accent1>
        <a:srgbClr val="C8BCD6"/>
      </a:accent1>
      <a:accent2>
        <a:srgbClr val="FAD3B2"/>
      </a:accent2>
      <a:accent3>
        <a:srgbClr val="DBEEF4"/>
      </a:accent3>
      <a:accent4>
        <a:srgbClr val="009AA4"/>
      </a:accent4>
      <a:accent5>
        <a:srgbClr val="E46C0A"/>
      </a:accent5>
      <a:accent6>
        <a:srgbClr val="597F2D"/>
      </a:accent6>
      <a:hlink>
        <a:srgbClr val="604A7B"/>
      </a:hlink>
      <a:folHlink>
        <a:srgbClr val="4F2A8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 w="19050"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err="1" smtClean="0">
            <a:solidFill>
              <a:schemeClr val="tx1">
                <a:lumMod val="65000"/>
                <a:lumOff val="35000"/>
              </a:schemeClr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2"/>
          </a:solidFill>
        </a:ln>
      </a:spPr>
      <a:bodyPr/>
      <a:lstStyle/>
      <a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5234</Words>
  <Application>Microsoft Office PowerPoint</Application>
  <PresentationFormat>Widescreen</PresentationFormat>
  <Paragraphs>683</Paragraphs>
  <Slides>88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88</vt:i4>
      </vt:variant>
    </vt:vector>
  </HeadingPairs>
  <TitlesOfParts>
    <vt:vector size="103" baseType="lpstr">
      <vt:lpstr>Arial</vt:lpstr>
      <vt:lpstr>Calibri</vt:lpstr>
      <vt:lpstr>Courier New</vt:lpstr>
      <vt:lpstr>Lucida Grande</vt:lpstr>
      <vt:lpstr>StarSymbol</vt:lpstr>
      <vt:lpstr>Symbol</vt:lpstr>
      <vt:lpstr>Times New Roman</vt:lpstr>
      <vt:lpstr>Wingdings</vt:lpstr>
      <vt:lpstr>1_Office Theme</vt:lpstr>
      <vt:lpstr>Default Design</vt:lpstr>
      <vt:lpstr>2_Office Theme</vt:lpstr>
      <vt:lpstr>Overarching Corporate</vt:lpstr>
      <vt:lpstr>Office Theme</vt:lpstr>
      <vt:lpstr>1_Overarching Corporate</vt:lpstr>
      <vt:lpstr>3_Office Theme</vt:lpstr>
      <vt:lpstr>PowerPoint Presentation</vt:lpstr>
      <vt:lpstr>Lung Cancer- ASCO 2022</vt:lpstr>
      <vt:lpstr>Conflicts of Interest</vt:lpstr>
      <vt:lpstr>Agenda</vt:lpstr>
      <vt:lpstr>Genomic Alterations in Adenocarcinoma</vt:lpstr>
      <vt:lpstr>Outcomes of 1L therapy in patients with advanced NSCLC according to KRAS mutation status &amp; PD-L1 expression: FDA pooled analysis</vt:lpstr>
      <vt:lpstr>Kras mutation- Pembrolizumab with and without chemotherpay </vt:lpstr>
      <vt:lpstr>Do patients with KRASm NSCLC respond differently to 1L ICI ± chemo than those with KRASwt NSCLC?</vt:lpstr>
      <vt:lpstr>Slide 5</vt:lpstr>
      <vt:lpstr>Results: Kaplan Meier curves of OS by KRAS status</vt:lpstr>
      <vt:lpstr>Results: OS by PD-L1 status</vt:lpstr>
      <vt:lpstr>Limitations of Analysis</vt:lpstr>
      <vt:lpstr>Conclusions &amp; Next Steps</vt:lpstr>
      <vt:lpstr>KRYSTAL-1: Activity and Safety of Adagrasib (MRTX849) in Patients with Advanced/Metastatic Non-Small Cell Lung Cancer Harboring a KRASG12C Mutation </vt:lpstr>
      <vt:lpstr>Adagrasib (MRTX849) is a Differentiated KRASG12C Inhibitor</vt:lpstr>
      <vt:lpstr>Demographics and Baseline Characteristics</vt:lpstr>
      <vt:lpstr>Adagrasib in Previously Treated Patients with KRASG12C-mutated NSCLC: Best Tumor Change From Baseline</vt:lpstr>
      <vt:lpstr>Adagrasib in Previously Treated Patients with KRASG12C-mutated NSCLC: Pre-specified Correlative Analyses</vt:lpstr>
      <vt:lpstr>Efficacy KRAS G12C inhibitor: Adagrasib vs. Sotorasib</vt:lpstr>
      <vt:lpstr>Treatment-Related Adverse Events</vt:lpstr>
      <vt:lpstr>Treatment-Related Adverse Event (TRAE)</vt:lpstr>
      <vt:lpstr>Adagrasib in Previously Treated Patients with KRASG12C-mutated NSCLC: Intracranial Response in Patients with Treated, Stable CNS Metastasesa</vt:lpstr>
      <vt:lpstr>Activity of Adagrasib (MRTX849) in Patients with KRASG12C-Mutated NSCLC and Active, Untreated CNS Metastases in the KRYSTAL-1 Trial</vt:lpstr>
      <vt:lpstr>Adagrasib in Patients with Active, Untreated CNS Metastases:  Intracranial Best Tumor Change From Baseline</vt:lpstr>
      <vt:lpstr>Adagrasib in Patients with Active, Untreated CNS Metastases:  Concordance of Intracranial and Systemic Disease Control </vt:lpstr>
      <vt:lpstr>Amivantamab and lazertinib in patients with &lt;br /&gt;EGFR-mutant non-small cell lung cancer (NSCLC) after progression on osimertinib and platinum-based chemotherapy: Updated results from CHRYSALIS-2</vt:lpstr>
      <vt:lpstr>Amivantamab and Lazertinib</vt:lpstr>
      <vt:lpstr>Durable Responses Observed with Amivantamab + Lazertinib with Manageable Safety</vt:lpstr>
      <vt:lpstr>CHRYSALIS-2 (ClinicalTrails.gov Identifier: NCT04077463) Study Design</vt:lpstr>
      <vt:lpstr>Best Antitumor Response and ORR by Prior Therapy Group</vt:lpstr>
      <vt:lpstr>Amivantamab + Lazertinib Lead to Durable Disease Control</vt:lpstr>
      <vt:lpstr>CNS Antitumor Activity of Amivantamab + Lazertinib&lt;br /&gt;Retrospective, Exploratory CNS Analysis</vt:lpstr>
      <vt:lpstr>Safety Profile of Amivantamab + Lazertinib&lt;br /&gt;</vt:lpstr>
      <vt:lpstr>Slide 10</vt:lpstr>
      <vt:lpstr>What to do Today and Future?</vt:lpstr>
      <vt:lpstr>Amivantamab in NSCLC patients with MET exon 14 skipping mutation: Updated results from the CHRYSALIS study</vt:lpstr>
      <vt:lpstr>Antitumor Activity of Amivantamab Monotherapy</vt:lpstr>
      <vt:lpstr>MET TKIs</vt:lpstr>
      <vt:lpstr>What to Today and in the Future</vt:lpstr>
      <vt:lpstr>Phase1/2a Study of CLN-081 in NSCLC Patients with EGFR Exon 20 Insertion (ex20ins) Mutations </vt:lpstr>
      <vt:lpstr>EGFR exon 20 insertion (ex20ins) mutations in NSCLC &lt;br /&gt;</vt:lpstr>
      <vt:lpstr>CLN-081: A selective EGFR inhibitor for NSCLC patients with exon 20 insertion mutations</vt:lpstr>
      <vt:lpstr>CLN-081-001: Best percentage change from baseline in target lesion dimensions and confirmed response by dose level</vt:lpstr>
      <vt:lpstr>Intracranial response observed in a patient with CNS target lesion at baseline</vt:lpstr>
      <vt:lpstr>Treatment-Related Adverse Events Occurring in ≥10% of Patients</vt:lpstr>
      <vt:lpstr>Key comparisons: EGFR ex20ins trials</vt:lpstr>
      <vt:lpstr>ASCO 2022 Highlights—Immunotherapy </vt:lpstr>
      <vt:lpstr>Immunotherapy highlights 2022</vt:lpstr>
      <vt:lpstr>Slide 1</vt:lpstr>
      <vt:lpstr>Slide 4</vt:lpstr>
      <vt:lpstr>NADIM II—Efficacy outcomes</vt:lpstr>
      <vt:lpstr>PowerPoint Presentation</vt:lpstr>
      <vt:lpstr>Conclusions NADIM II</vt:lpstr>
      <vt:lpstr>Outcomes of anti-PD-(L)1 therapy with or without  chemotherapy (chemo) for first-line (1L) treatment of advanced non-small cell lung cancer (NSCLC) with PD-L1 score ≥50%: FDA Pooled Analysis </vt:lpstr>
      <vt:lpstr>Clinical trials of first-line Chemo-IO and IO regimens included in FDA pooled analysis</vt:lpstr>
      <vt:lpstr>Consort</vt:lpstr>
      <vt:lpstr>Exploratory OS, PFS, and ORR: NSCLC PD-L1 ≥50%</vt:lpstr>
      <vt:lpstr>Survival in NSCLC PD-L1 ≥50% in selected subgroups</vt:lpstr>
      <vt:lpstr>Discussion</vt:lpstr>
      <vt:lpstr>Updated Analysis of ATEZO-BRAIN trial: Atezolizumab plus Carboplatin and Pemetrexed in Patients with Advanced Non-Squamous Non–Small Cell Lung Cancer with Untreated Brain Metastases</vt:lpstr>
      <vt:lpstr>Study Design</vt:lpstr>
      <vt:lpstr>Baseline Characteristics</vt:lpstr>
      <vt:lpstr>Systemic and Intracranial Best Overall Response Rate</vt:lpstr>
      <vt:lpstr>Systemic and Intracranial Best Overall Response Rate</vt:lpstr>
      <vt:lpstr>Updated Survival Analysis</vt:lpstr>
      <vt:lpstr>Posthoc Analysis of Time until Brain Radiotherapy</vt:lpstr>
      <vt:lpstr>Conclusions</vt:lpstr>
      <vt:lpstr>Overall survival from a phase II randomized study of ramucirumab plus pembrolizumab versus standard of care for advanced non-small cell lung cancer previously treated with immunotherapy—Lung-MAP non-matched sub-study S1800A</vt:lpstr>
      <vt:lpstr>S1800A Schema—Randomized Phase II trial</vt:lpstr>
      <vt:lpstr>PowerPoint Presentation</vt:lpstr>
      <vt:lpstr>Overall survival</vt:lpstr>
      <vt:lpstr>Overall survival—subgroup analysis</vt:lpstr>
      <vt:lpstr>Progression free survival with subgroup analysis</vt:lpstr>
      <vt:lpstr>Cabozantinib Plus Atezolizumab or Cabozantinib Alone in Patients With Advanced Non-Small Cell Lung Cancer Previously Treated With an Immune Checkpoint Inhibitor: COSMIC-021 Study Cohorts 7 and 20</vt:lpstr>
      <vt:lpstr>COSMIC-021: Cabozantinib +Atezolizumab</vt:lpstr>
      <vt:lpstr>COSMIC-021 Study Design</vt:lpstr>
      <vt:lpstr>COSMIC-021 Patient Characteristics </vt:lpstr>
      <vt:lpstr>Slide 21</vt:lpstr>
      <vt:lpstr>Selected Trials: Cabozantinib + ICI in NSCLC</vt:lpstr>
      <vt:lpstr>Conclusions</vt:lpstr>
      <vt:lpstr>SKYSCRAPER-02: Primary results of a phase III, randomized, double-blind, placebo-controlled study of atezolizumab + carboplatin + etoposide with or without tiragolumab in patients with untreated extensive-stage small cell lung cancer</vt:lpstr>
      <vt:lpstr>SKYSCRAPER-02: Randomized, double-blind, placebo-controlled study of tiragolumab + atezolizumab + chemotherapy in patients with untreated ES-SCLC</vt:lpstr>
      <vt:lpstr>Slide 11</vt:lpstr>
      <vt:lpstr>SKYSCRAPER-02: Randomized, double-blind, placebo-controlled study of tiragolumab + atezolizumab + chemotherapy in patients with untreated ES-SCLC</vt:lpstr>
      <vt:lpstr>Chemo-immunotherapy for First-line ES-SCLC</vt:lpstr>
      <vt:lpstr>SCLC immunotherapy conclusions</vt:lpstr>
      <vt:lpstr>The Real Barriers to Clinical Trials Participation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Lung Cancer- ASCO 2022</dc:title>
  <dc:creator>Shirish Gadgeel</dc:creator>
  <cp:lastModifiedBy>Rodrigo Sagastegui</cp:lastModifiedBy>
  <cp:revision>20</cp:revision>
  <dcterms:created xsi:type="dcterms:W3CDTF">2022-06-16T08:18:35Z</dcterms:created>
  <dcterms:modified xsi:type="dcterms:W3CDTF">2022-08-01T20:50:24Z</dcterms:modified>
</cp:coreProperties>
</file>