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1" r:id="rId5"/>
    <p:sldMasterId id="2147483727" r:id="rId6"/>
  </p:sldMasterIdLst>
  <p:notesMasterIdLst>
    <p:notesMasterId r:id="rId31"/>
  </p:notesMasterIdLst>
  <p:sldIdLst>
    <p:sldId id="256" r:id="rId7"/>
    <p:sldId id="1196" r:id="rId8"/>
    <p:sldId id="1199" r:id="rId9"/>
    <p:sldId id="1198" r:id="rId10"/>
    <p:sldId id="1211" r:id="rId11"/>
    <p:sldId id="1212" r:id="rId12"/>
    <p:sldId id="1203" r:id="rId13"/>
    <p:sldId id="1210" r:id="rId14"/>
    <p:sldId id="1204" r:id="rId15"/>
    <p:sldId id="1205" r:id="rId16"/>
    <p:sldId id="1202" r:id="rId17"/>
    <p:sldId id="1208" r:id="rId18"/>
    <p:sldId id="1209" r:id="rId19"/>
    <p:sldId id="1213" r:id="rId20"/>
    <p:sldId id="1214" r:id="rId21"/>
    <p:sldId id="1215" r:id="rId22"/>
    <p:sldId id="1217" r:id="rId23"/>
    <p:sldId id="1216" r:id="rId24"/>
    <p:sldId id="1218" r:id="rId25"/>
    <p:sldId id="1200" r:id="rId26"/>
    <p:sldId id="1207" r:id="rId27"/>
    <p:sldId id="1201" r:id="rId28"/>
    <p:sldId id="1219" r:id="rId29"/>
    <p:sldId id="122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0732"/>
  </p:normalViewPr>
  <p:slideViewPr>
    <p:cSldViewPr snapToGrid="0" snapToObjects="1">
      <p:cViewPr varScale="1">
        <p:scale>
          <a:sx n="60" d="100"/>
          <a:sy n="60" d="100"/>
        </p:scale>
        <p:origin x="88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2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04CAF-06BE-0941-9F30-2386D82970BC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07D18-8C52-D342-80DC-9E8A016BA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97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3-yOS In CM9LA: 27%</a:t>
            </a:r>
          </a:p>
          <a:p>
            <a:r>
              <a:rPr lang="en-US" dirty="0"/>
              <a:t>The addition of tremelimumab was more positive in non-</a:t>
            </a:r>
            <a:r>
              <a:rPr lang="en-US" dirty="0" err="1"/>
              <a:t>squamus</a:t>
            </a:r>
            <a:r>
              <a:rPr lang="en-US" dirty="0"/>
              <a:t> </a:t>
            </a:r>
            <a:r>
              <a:rPr lang="en-US" dirty="0" err="1"/>
              <a:t>andin</a:t>
            </a:r>
            <a:r>
              <a:rPr lang="en-US" dirty="0"/>
              <a:t> PD-L1 negative tumors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07D18-8C52-D342-80DC-9E8A016BA2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26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3Y PFS: 8.1 vs 5,3 HR: 0.51; RR: 46 vs 21%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07D18-8C52-D342-80DC-9E8A016BA2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92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err="1"/>
              <a:t>No</a:t>
            </a:r>
            <a:r>
              <a:rPr lang="de-DE" sz="1200" dirty="0"/>
              <a:t> </a:t>
            </a:r>
            <a:r>
              <a:rPr lang="de-DE" sz="1200" dirty="0" err="1"/>
              <a:t>Randomization</a:t>
            </a:r>
            <a:r>
              <a:rPr lang="de-DE" sz="1200" dirty="0"/>
              <a:t> / </a:t>
            </a:r>
            <a:r>
              <a:rPr lang="de-DE" sz="1200" dirty="0" err="1"/>
              <a:t>choice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investigator</a:t>
            </a:r>
            <a:endParaRPr lang="de-DE" sz="1200" dirty="0"/>
          </a:p>
          <a:p>
            <a:r>
              <a:rPr lang="de-DE" sz="1200" dirty="0"/>
              <a:t>Limited </a:t>
            </a:r>
            <a:r>
              <a:rPr lang="de-DE" sz="1200" dirty="0" err="1"/>
              <a:t>Number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post</a:t>
            </a:r>
            <a:r>
              <a:rPr lang="de-DE" sz="1200" dirty="0"/>
              <a:t> PD </a:t>
            </a:r>
            <a:r>
              <a:rPr lang="de-DE" sz="1200" dirty="0" err="1"/>
              <a:t>patients</a:t>
            </a:r>
            <a:r>
              <a:rPr lang="de-DE" sz="1200" dirty="0"/>
              <a:t> - </a:t>
            </a:r>
            <a:r>
              <a:rPr lang="de-DE" sz="1200" dirty="0" err="1"/>
              <a:t>Selection</a:t>
            </a:r>
            <a:r>
              <a:rPr lang="de-DE" sz="1200" dirty="0"/>
              <a:t> Bias </a:t>
            </a:r>
            <a:r>
              <a:rPr lang="de-DE" sz="1200" dirty="0" err="1"/>
              <a:t>unavoidable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07D18-8C52-D342-80DC-9E8A016BA2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45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Arial Narrow"/>
                <a:cs typeface="Arial"/>
                <a:sym typeface="Arial Narrow"/>
              </a:rPr>
              <a:t>Here we will present an updated analysis of the final DFS data at the protocol-specified maturity of 50%, a pre-specified exploratory analysis of recurrence patterns and updated safety data, after 2 years of further follow up, in which all patients have had the opportunity to receive the full 3 years of adjuvant treatment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C07D18-8C52-D342-80DC-9E8A016BA2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3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624EF6-5863-044D-AD85-890E46227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8434" cy="6861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5565" y="726736"/>
            <a:ext cx="6264255" cy="1386166"/>
          </a:xfrm>
        </p:spPr>
        <p:txBody>
          <a:bodyPr anchor="t">
            <a:normAutofit/>
          </a:bodyPr>
          <a:lstStyle>
            <a:lvl1pPr algn="l">
              <a:defRPr sz="3600" b="1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5565" y="2380056"/>
            <a:ext cx="4013371" cy="919163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Presenter: </a:t>
            </a:r>
            <a:r>
              <a:rPr lang="en-US" dirty="0" err="1"/>
              <a:t>Xxxxxx</a:t>
            </a:r>
            <a:r>
              <a:rPr lang="en-US" dirty="0"/>
              <a:t> </a:t>
            </a:r>
            <a:r>
              <a:rPr lang="en-US" dirty="0" err="1"/>
              <a:t>Xxxxx</a:t>
            </a:r>
            <a:endParaRPr lang="en-US" dirty="0"/>
          </a:p>
          <a:p>
            <a:r>
              <a:rPr lang="en-US" dirty="0"/>
              <a:t>Date: Month xx, 2018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5BA001B-4D11-5147-83AC-DB71B05670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565" y="4972643"/>
            <a:ext cx="5374091" cy="158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04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fld id="{76A5D357-EF73-B244-9E94-A8182E171E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69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b="0" i="0">
                <a:latin typeface="Calibri Light" charset="0"/>
              </a:defRPr>
            </a:lvl2pPr>
            <a:lvl3pPr>
              <a:defRPr b="0" i="0">
                <a:latin typeface="Calibri Light" charset="0"/>
              </a:defRPr>
            </a:lvl3pPr>
            <a:lvl4pPr>
              <a:defRPr b="0" i="0">
                <a:latin typeface="Calibri Light" charset="0"/>
              </a:defRPr>
            </a:lvl4pPr>
            <a:lvl5pPr>
              <a:defRPr b="0" i="0">
                <a:latin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fld id="{76A5D357-EF73-B244-9E94-A8182E171E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03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>
            <a:lvl2pPr>
              <a:defRPr b="0" i="0">
                <a:latin typeface="Calibri Light" charset="0"/>
              </a:defRPr>
            </a:lvl2pPr>
            <a:lvl3pPr>
              <a:defRPr b="0" i="0">
                <a:latin typeface="Calibri Light" charset="0"/>
              </a:defRPr>
            </a:lvl3pPr>
            <a:lvl4pPr>
              <a:defRPr b="0" i="0">
                <a:latin typeface="Calibri Light" charset="0"/>
              </a:defRPr>
            </a:lvl4pPr>
            <a:lvl5pPr>
              <a:defRPr b="0" i="0">
                <a:latin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fld id="{76A5D357-EF73-B244-9E94-A8182E171E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69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69010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52BAC-FBCA-4A9F-8FB0-519A46C92696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E44AC-BE32-4363-A28D-428549E2B16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235200" y="6477000"/>
            <a:ext cx="1219200" cy="91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5311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292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764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312258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C9D79-BE32-E440-8D9E-61C4FAAED0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002" y="-134695"/>
            <a:ext cx="10467191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843EF-E5BA-6C4F-8A29-F1F49B759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DF6DF-6078-CC4C-8573-C5C4334C2D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1B221-7A2F-B642-A30C-08C6276034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37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95D6A-A399-464D-A5EE-2D65E950D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DD0E8-A2B9-5E4A-9465-579EE1C11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9130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4DB30-6EEB-C446-8C7D-DEE402FD6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29130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621F08-E979-D347-95E6-FB5BAD3637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1B221-7A2F-B642-A30C-08C6276034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02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D312018-C3CF-6D40-BD76-C61FF2E4A4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5924" y="825828"/>
            <a:ext cx="4707917" cy="1325428"/>
          </a:xfrm>
        </p:spPr>
        <p:txBody>
          <a:bodyPr anchor="t">
            <a:normAutofit/>
          </a:bodyPr>
          <a:lstStyle>
            <a:lvl1pPr algn="l">
              <a:defRPr sz="3600"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A083E60-ED20-6B4E-B034-13710DAF9A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5924" y="3322973"/>
            <a:ext cx="4013371" cy="919163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Presenter: </a:t>
            </a:r>
            <a:r>
              <a:rPr lang="en-US" dirty="0" err="1"/>
              <a:t>Xxxxxx</a:t>
            </a:r>
            <a:r>
              <a:rPr lang="en-US" dirty="0"/>
              <a:t> </a:t>
            </a:r>
            <a:r>
              <a:rPr lang="en-US" dirty="0" err="1"/>
              <a:t>Xxxxx</a:t>
            </a:r>
            <a:endParaRPr lang="en-US" dirty="0"/>
          </a:p>
          <a:p>
            <a:r>
              <a:rPr lang="en-US" dirty="0"/>
              <a:t>Date: Month xx, 2017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AC1871-0499-9448-A1E5-D3694B195B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24" y="5207292"/>
            <a:ext cx="4024147" cy="118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56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E62C6-82B4-4441-A42F-DE146D4E4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B08F3-3272-0947-8A7B-A9A058C82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1B221-7A2F-B642-A30C-08C6276034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43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EED6E6-A29B-C941-AABD-3BA21F137A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497BC-D4E2-FD4B-9587-17D8627493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1B221-7A2F-B642-A30C-08C6276034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87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97D1C-E31C-A648-AF00-24A27A9F5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E2B1FC-4D75-2343-810E-1B31FB63F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15CB6-4C9D-724F-B107-3879AE249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CA6FA7-8675-D440-A807-60050D7D043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8E348-5DD1-5B4B-A92A-9AA994E0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501B8-FDD4-A647-A652-4BC1A4F5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D676-1F30-F54B-8966-3E0DBD1E6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22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94384-48EC-1D4A-846B-93928041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62B54-67B1-5A4E-A475-DB67F7661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8252" y="433779"/>
            <a:ext cx="2851673" cy="10251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70A7B-49B2-4748-AE9A-F6B0ED75D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CA6FA7-8675-D440-A807-60050D7D043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66909-B0F4-6B48-88B7-E3A6D659C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93BAD-8406-9E48-B3C4-B354140E3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D676-1F30-F54B-8966-3E0DBD1E6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99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04AE8-7966-3E4C-B7C0-AD64FFFF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CB0CE-BFBF-224F-93CA-0C4C12716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44040-C625-FA44-A2F0-0249D25E9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CA6FA7-8675-D440-A807-60050D7D043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BE4BD-92DE-D547-8E74-8188C7B47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A0B77-46F2-8445-8261-1C94E267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D676-1F30-F54B-8966-3E0DBD1E6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15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151D9-63E1-364A-95B3-5EB0D6417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F8EFC-69BB-5045-925C-E5D8BDA31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24062-1ECF-244C-9C85-26396CEE5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9045F-19A0-0944-93FF-7CB38976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CA6FA7-8675-D440-A807-60050D7D043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73CF-EB60-D442-9E39-EC1903E8C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DF523-E058-F54A-A819-03F996C5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D676-1F30-F54B-8966-3E0DBD1E6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0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E4BCA-C4B7-B449-A7AA-805E871F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9522D-A838-834C-986A-64C443CE1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33228-0CFC-C54B-AE74-323576750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9D585-8401-E24C-AE9B-2EFE1E2F1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4E4A54-50D1-284C-A5FB-C8495721C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0E2877-BF82-8E4A-882D-714319656B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CA6FA7-8675-D440-A807-60050D7D043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7EE343-89FE-6345-838B-9B54A6885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BD7D5A-50FC-9847-9AF7-7DE9AD517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D676-1F30-F54B-8966-3E0DBD1E6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24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EEBB5-702F-0849-A50A-43A41D666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FB690-C71B-D347-A058-A8A93629C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CA6FA7-8675-D440-A807-60050D7D043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5F92C-0031-9249-84A5-3E1792C4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E00B2-0337-C140-A6A0-6F68ED4AD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D676-1F30-F54B-8966-3E0DBD1E6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38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83F3E-8D3B-BE44-950B-F8A03A932E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CA6FA7-8675-D440-A807-60050D7D043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72A2D-97AA-3C4C-9C17-1FDD689DD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D1EE1-0EF1-7F4F-8446-D19D8F78C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D676-1F30-F54B-8966-3E0DBD1E6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99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DA17-6AD1-4F4D-BA3A-12C6A8A9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AB1B7-30C5-5542-A634-FAC80DAC0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551C9-D930-3C47-B320-99033D0D4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92874-44EF-DB4E-8EF9-BE88DD5E5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CA6FA7-8675-D440-A807-60050D7D043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143C3-A03F-184C-8068-BBA90488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D769E-2BB0-A842-AD7D-5DF78C23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D676-1F30-F54B-8966-3E0DBD1E6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3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85344" y="-125394"/>
            <a:ext cx="8461248" cy="4185330"/>
          </a:xfrm>
          <a:prstGeom prst="rect">
            <a:avLst/>
          </a:prstGeom>
          <a:gradFill>
            <a:gsLst>
              <a:gs pos="0">
                <a:schemeClr val="tx2"/>
              </a:gs>
              <a:gs pos="49000">
                <a:schemeClr val="bg1">
                  <a:alpha val="0"/>
                </a:schemeClr>
              </a:gs>
            </a:gsLst>
            <a:lin ang="4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47777"/>
            <a:ext cx="5903976" cy="1325563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7153658" y="5611023"/>
            <a:ext cx="4620831" cy="919163"/>
          </a:xfrm>
        </p:spPr>
        <p:txBody>
          <a:bodyPr anchor="b">
            <a:normAutofit/>
          </a:bodyPr>
          <a:lstStyle>
            <a:lvl1pPr marL="0" indent="0" algn="r">
              <a:buNone/>
              <a:defRPr sz="1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Presenter: </a:t>
            </a:r>
            <a:r>
              <a:rPr lang="en-US" dirty="0" err="1"/>
              <a:t>Xxxxxx</a:t>
            </a:r>
            <a:r>
              <a:rPr lang="en-US" dirty="0"/>
              <a:t> </a:t>
            </a:r>
            <a:r>
              <a:rPr lang="en-US" dirty="0" err="1"/>
              <a:t>Xxxxx</a:t>
            </a:r>
            <a:endParaRPr lang="en-US" dirty="0"/>
          </a:p>
          <a:p>
            <a:r>
              <a:rPr lang="en-US" dirty="0"/>
              <a:t>Date: Month xx, 2017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89" y="5534256"/>
            <a:ext cx="3646000" cy="107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41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CD12A-E14C-4E49-91C0-28CAD9223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49FFE-6E93-104E-82AB-1FF240BAF4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6D3EB-73BA-4048-8DFD-BC27ECBB6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931E1-9483-A547-BEC2-C64D7A39F2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CA6FA7-8675-D440-A807-60050D7D043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5CA5A-BA53-8141-8C7F-A53CED7D3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B7ADE-2FD6-D841-AD4E-D4389CC55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D676-1F30-F54B-8966-3E0DBD1E6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38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1F5E-F309-0943-82EB-2C0BBF0BA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7B21F9-5769-4C42-A5CC-5246328EB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648252" y="433779"/>
            <a:ext cx="2851673" cy="10251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35D0-EB73-2B42-8B9F-30A38C76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CA6FA7-8675-D440-A807-60050D7D043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09796-CC62-FB41-A93B-D2898C47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B0403-855C-B64C-84F2-6311B6BCE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D676-1F30-F54B-8966-3E0DBD1E6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85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5BB966-147A-3D48-8A58-42D480C4BA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9CCCA5-B35D-8B43-8A96-CC11AC09D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E0553-D13C-4242-9A60-32923341E3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CA6FA7-8675-D440-A807-60050D7D043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04347-CC8C-B64F-8879-662EE7DE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DC296-F0D3-0B46-9703-7744877B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2D676-1F30-F54B-8966-3E0DBD1E6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9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30353"/>
            <a:ext cx="10515600" cy="403212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7423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1452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>
            <a:lvl2pPr>
              <a:defRPr b="0" i="0">
                <a:latin typeface="Calibri Light" charset="0"/>
              </a:defRPr>
            </a:lvl2pPr>
            <a:lvl3pPr>
              <a:defRPr b="0" i="0">
                <a:latin typeface="Calibri Light" charset="0"/>
              </a:defRPr>
            </a:lvl3pPr>
            <a:lvl4pPr>
              <a:defRPr b="0" i="0">
                <a:latin typeface="Calibri Light" charset="0"/>
              </a:defRPr>
            </a:lvl4pPr>
            <a:lvl5pPr>
              <a:defRPr b="0" i="0">
                <a:latin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>
            <a:lvl2pPr>
              <a:defRPr b="0" i="0">
                <a:latin typeface="Calibri Light" charset="0"/>
              </a:defRPr>
            </a:lvl2pPr>
            <a:lvl3pPr>
              <a:defRPr b="0" i="0">
                <a:latin typeface="Calibri Light" charset="0"/>
              </a:defRPr>
            </a:lvl3pPr>
            <a:lvl4pPr>
              <a:defRPr b="0" i="0">
                <a:latin typeface="Calibri Light" charset="0"/>
              </a:defRPr>
            </a:lvl4pPr>
            <a:lvl5pPr>
              <a:defRPr b="0" i="0">
                <a:latin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fld id="{76A5D357-EF73-B244-9E94-A8182E171E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82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>
            <a:lvl2pPr>
              <a:defRPr b="0" i="0">
                <a:latin typeface="Calibri Light" charset="0"/>
              </a:defRPr>
            </a:lvl2pPr>
            <a:lvl3pPr>
              <a:defRPr b="0" i="0">
                <a:latin typeface="Calibri Light" charset="0"/>
              </a:defRPr>
            </a:lvl3pPr>
            <a:lvl4pPr>
              <a:defRPr b="0" i="0">
                <a:latin typeface="Calibri Light" charset="0"/>
              </a:defRPr>
            </a:lvl4pPr>
            <a:lvl5pPr>
              <a:defRPr b="0" i="0">
                <a:latin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>
            <a:lvl2pPr>
              <a:defRPr b="0" i="0">
                <a:latin typeface="Calibri Light" charset="0"/>
              </a:defRPr>
            </a:lvl2pPr>
            <a:lvl3pPr>
              <a:defRPr b="0" i="0">
                <a:latin typeface="Calibri Light" charset="0"/>
              </a:defRPr>
            </a:lvl3pPr>
            <a:lvl4pPr>
              <a:defRPr b="0" i="0">
                <a:latin typeface="Calibri Light" charset="0"/>
              </a:defRPr>
            </a:lvl4pPr>
            <a:lvl5pPr>
              <a:defRPr b="0" i="0">
                <a:latin typeface="Calibr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fld id="{76A5D357-EF73-B244-9E94-A8182E171E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2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fld id="{76A5D357-EF73-B244-9E94-A8182E171E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889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fld id="{76A5D357-EF73-B244-9E94-A8182E171E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8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 b="0" i="0">
                <a:latin typeface="Calibri Light" charset="0"/>
              </a:defRPr>
            </a:lvl2pPr>
            <a:lvl3pPr>
              <a:defRPr sz="2400" b="0" i="0">
                <a:latin typeface="Calibri Light" charset="0"/>
              </a:defRPr>
            </a:lvl3pPr>
            <a:lvl4pPr>
              <a:defRPr sz="2000" b="0" i="0">
                <a:latin typeface="Calibri Light" charset="0"/>
              </a:defRPr>
            </a:lvl4pPr>
            <a:lvl5pPr>
              <a:defRPr sz="2000" b="0" i="0">
                <a:latin typeface="Calibri Light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libri Light" charset="0"/>
              </a:defRPr>
            </a:lvl1pPr>
          </a:lstStyle>
          <a:p>
            <a:fld id="{76A5D357-EF73-B244-9E94-A8182E171E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44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125" y="351474"/>
            <a:ext cx="47523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1125" y="2120416"/>
            <a:ext cx="43988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59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03" r:id="rId14"/>
    <p:sldLayoutId id="2147483723" r:id="rId15"/>
    <p:sldLayoutId id="2147483726" r:id="rId16"/>
    <p:sldLayoutId id="214748369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bg1"/>
          </a:solidFill>
          <a:latin typeface="Calibri Light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b="0" i="0" kern="1200">
          <a:solidFill>
            <a:schemeClr val="bg1"/>
          </a:solidFill>
          <a:latin typeface="Calibri Light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6145E2-B21F-E64D-8D38-F818644C3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02" y="-156211"/>
            <a:ext cx="1046719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CE70B-C9E4-8842-8EF1-3DD0B092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077" y="15927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E118C0-F8D1-494E-BDF6-2331B79011E1}"/>
              </a:ext>
            </a:extLst>
          </p:cNvPr>
          <p:cNvSpPr/>
          <p:nvPr userDrawn="1"/>
        </p:nvSpPr>
        <p:spPr>
          <a:xfrm>
            <a:off x="0" y="6390042"/>
            <a:ext cx="12192000" cy="467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F68EF5-718C-C94E-A928-AE53C0078F8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81602" y="226036"/>
            <a:ext cx="1144396" cy="910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7F7F1F-87C2-B848-B388-119EAE89C55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61873" y="6468244"/>
            <a:ext cx="3664125" cy="31682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2F3145-365A-FA4F-B3E3-4A7BF68FC95F}"/>
              </a:ext>
            </a:extLst>
          </p:cNvPr>
          <p:cNvCxnSpPr>
            <a:cxnSpLocks/>
          </p:cNvCxnSpPr>
          <p:nvPr userDrawn="1"/>
        </p:nvCxnSpPr>
        <p:spPr>
          <a:xfrm>
            <a:off x="301213" y="1125281"/>
            <a:ext cx="10467191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CA72F-2D53-4340-A6E9-4F687751C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3731" y="64465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361B221-7A2F-B642-A30C-08C6276034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46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7" r:id="rId3"/>
    <p:sldLayoutId id="214748371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System Font Regular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System Font Regular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System Font Regular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System Font Regular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System Font Regular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013DCF-A2A7-464D-9868-AF2F2CD78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15" y="279064"/>
            <a:ext cx="4981687" cy="1334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D7B39F-C6DF-6A4A-A144-69F337BF2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" t="37953" r="759"/>
          <a:stretch/>
        </p:blipFill>
        <p:spPr>
          <a:xfrm>
            <a:off x="1" y="1778000"/>
            <a:ext cx="12192000" cy="5080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17DBF-013B-8641-8CF1-A76314482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5090" y="64316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282D676-1F30-F54B-8966-3E0DBD1E60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45EEAB-DF9F-2A49-A302-6A3163A54B3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24521" y="5586865"/>
            <a:ext cx="4112389" cy="12099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B96C5D-F65D-C346-8F5B-6ED97226F157}"/>
              </a:ext>
            </a:extLst>
          </p:cNvPr>
          <p:cNvCxnSpPr>
            <a:cxnSpLocks/>
          </p:cNvCxnSpPr>
          <p:nvPr userDrawn="1"/>
        </p:nvCxnSpPr>
        <p:spPr>
          <a:xfrm>
            <a:off x="0" y="1784486"/>
            <a:ext cx="12192000" cy="0"/>
          </a:xfrm>
          <a:prstGeom prst="line">
            <a:avLst/>
          </a:prstGeom>
          <a:ln w="412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21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692C4-C3D4-644F-A426-F69CF0A6E4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ESMO 2022 NSCLC Highlights Webinar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17CA3-FAC1-8D4C-8BB2-F270099D6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565" y="2106588"/>
            <a:ext cx="4013371" cy="263851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Jordi </a:t>
            </a:r>
            <a:r>
              <a:rPr lang="en-US" dirty="0" err="1"/>
              <a:t>Remon</a:t>
            </a:r>
            <a:r>
              <a:rPr lang="en-US" dirty="0"/>
              <a:t> </a:t>
            </a:r>
            <a:r>
              <a:rPr lang="en-US" dirty="0" err="1"/>
              <a:t>Masip</a:t>
            </a:r>
            <a:r>
              <a:rPr lang="en-US" dirty="0"/>
              <a:t>, MD, PhD</a:t>
            </a:r>
          </a:p>
          <a:p>
            <a:r>
              <a:rPr lang="en-US" dirty="0"/>
              <a:t>Gustave </a:t>
            </a:r>
            <a:r>
              <a:rPr lang="en-US" dirty="0" err="1"/>
              <a:t>Roussy</a:t>
            </a:r>
            <a:r>
              <a:rPr lang="en-US" dirty="0"/>
              <a:t>, Villejuif, France</a:t>
            </a:r>
          </a:p>
          <a:p>
            <a:endParaRPr lang="en-US" dirty="0"/>
          </a:p>
          <a:p>
            <a:r>
              <a:rPr lang="en-US" dirty="0"/>
              <a:t>Lizza Hendriks, MD, PhD</a:t>
            </a:r>
          </a:p>
          <a:p>
            <a:r>
              <a:rPr lang="en-US" dirty="0"/>
              <a:t>Maastricht UMC, the Netherlands</a:t>
            </a:r>
          </a:p>
          <a:p>
            <a:endParaRPr lang="en-US" dirty="0"/>
          </a:p>
          <a:p>
            <a:r>
              <a:rPr lang="en-US" dirty="0"/>
              <a:t>Nicolas Girard, MD</a:t>
            </a:r>
          </a:p>
          <a:p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Institut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Curie,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aris,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Fr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ance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521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DD570F-441B-63E8-5896-404D6BA5B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POSEIDON phase III trial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76DFA6-137B-DAE5-12ED-C53E05C18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3" y="1328929"/>
            <a:ext cx="10467191" cy="502040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75B5B15-7C41-0EF5-A818-B126AA4C4691}"/>
              </a:ext>
            </a:extLst>
          </p:cNvPr>
          <p:cNvSpPr txBox="1"/>
          <p:nvPr/>
        </p:nvSpPr>
        <p:spPr>
          <a:xfrm>
            <a:off x="302578" y="6488668"/>
            <a:ext cx="1574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Johnson – ESMO 2022</a:t>
            </a:r>
          </a:p>
        </p:txBody>
      </p:sp>
    </p:spTree>
    <p:extLst>
      <p:ext uri="{BB962C8B-B14F-4D97-AF65-F5344CB8AC3E}">
        <p14:creationId xmlns:p14="http://schemas.microsoft.com/office/powerpoint/2010/main" val="1903380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A34F53B-BDD8-CA78-E61C-94DFF516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EMPOWER-Lung 01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2FAA013-7CFE-4BA7-0993-38207FCA4E25}"/>
              </a:ext>
            </a:extLst>
          </p:cNvPr>
          <p:cNvSpPr txBox="1"/>
          <p:nvPr/>
        </p:nvSpPr>
        <p:spPr>
          <a:xfrm>
            <a:off x="377952" y="6103203"/>
            <a:ext cx="1652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s-ES" sz="1200" dirty="0">
                <a:solidFill>
                  <a:schemeClr val="bg1"/>
                </a:solidFill>
                <a:effectLst/>
              </a:rPr>
            </a:br>
            <a:endParaRPr lang="es-ES" sz="1200" dirty="0">
              <a:solidFill>
                <a:schemeClr val="bg1"/>
              </a:solidFill>
              <a:effectLst/>
            </a:endParaRPr>
          </a:p>
          <a:p>
            <a:r>
              <a:rPr lang="es-ES" sz="1200" b="1" dirty="0" err="1">
                <a:solidFill>
                  <a:schemeClr val="bg1"/>
                </a:solidFill>
                <a:effectLst/>
              </a:rPr>
              <a:t>Özgüroğlu</a:t>
            </a:r>
            <a:r>
              <a:rPr lang="es-ES" sz="1200" b="1" dirty="0">
                <a:solidFill>
                  <a:schemeClr val="bg1"/>
                </a:solidFill>
              </a:rPr>
              <a:t>- ESMO 2022</a:t>
            </a:r>
            <a:endParaRPr lang="es-ES" sz="1200" dirty="0">
              <a:solidFill>
                <a:schemeClr val="bg1"/>
              </a:solidFill>
              <a:effectLst/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18A4EA1-9CB9-A0FF-4D02-8E6F4CA21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2" y="1363328"/>
            <a:ext cx="6108192" cy="473987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F64518D-9531-DB48-40F2-FE5B70359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194" y="1460499"/>
            <a:ext cx="5439854" cy="453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59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A34F53B-BDD8-CA78-E61C-94DFF516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EMPOWER-Lung 01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2FAA013-7CFE-4BA7-0993-38207FCA4E25}"/>
              </a:ext>
            </a:extLst>
          </p:cNvPr>
          <p:cNvSpPr txBox="1"/>
          <p:nvPr/>
        </p:nvSpPr>
        <p:spPr>
          <a:xfrm>
            <a:off x="377952" y="6103203"/>
            <a:ext cx="1652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s-ES" sz="1200" dirty="0">
                <a:solidFill>
                  <a:schemeClr val="bg1"/>
                </a:solidFill>
                <a:effectLst/>
              </a:rPr>
            </a:br>
            <a:endParaRPr lang="es-ES" sz="1200" dirty="0">
              <a:solidFill>
                <a:schemeClr val="bg1"/>
              </a:solidFill>
              <a:effectLst/>
            </a:endParaRPr>
          </a:p>
          <a:p>
            <a:r>
              <a:rPr lang="es-ES" sz="1200" b="1" dirty="0" err="1">
                <a:solidFill>
                  <a:schemeClr val="bg1"/>
                </a:solidFill>
                <a:effectLst/>
              </a:rPr>
              <a:t>Özgüroğlu</a:t>
            </a:r>
            <a:r>
              <a:rPr lang="es-ES" sz="1200" b="1" dirty="0">
                <a:solidFill>
                  <a:schemeClr val="bg1"/>
                </a:solidFill>
              </a:rPr>
              <a:t>- ESMO 2022</a:t>
            </a:r>
            <a:endParaRPr lang="es-ES" sz="1200" dirty="0">
              <a:solidFill>
                <a:schemeClr val="bg1"/>
              </a:solidFill>
              <a:effectLst/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CB968AC-EDB5-BBB3-CF53-486AB4D44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" y="1353313"/>
            <a:ext cx="6022848" cy="474989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3654CF0-4320-E5B1-BD7D-987C449AD1C0}"/>
              </a:ext>
            </a:extLst>
          </p:cNvPr>
          <p:cNvSpPr/>
          <p:nvPr/>
        </p:nvSpPr>
        <p:spPr>
          <a:xfrm>
            <a:off x="5120640" y="4645152"/>
            <a:ext cx="512064" cy="4754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37EE7B9B-1ECC-1865-2BFE-A593AC9A0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961042"/>
              </p:ext>
            </p:extLst>
          </p:nvPr>
        </p:nvGraphicFramePr>
        <p:xfrm>
          <a:off x="6656832" y="2445558"/>
          <a:ext cx="5266944" cy="29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3981236531"/>
                    </a:ext>
                  </a:extLst>
                </a:gridCol>
                <a:gridCol w="2097024">
                  <a:extLst>
                    <a:ext uri="{9D8B030D-6E8A-4147-A177-3AD203B41FA5}">
                      <a16:colId xmlns:a16="http://schemas.microsoft.com/office/drawing/2014/main" val="483607247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15599537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Period 1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Period 2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271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RR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29.7%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(CR: 0%; PD: 20%)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31.3%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(CR: 5%; PD: 14%)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9228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PFS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6.2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1-year PFS: 24.1%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6.6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1-y PFS: 31.2%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488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OS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15.1 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1-year OS: 56.8%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Period 1+2: 27.4 mo.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8160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</a:rPr>
                        <a:t>G≥3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35.9%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415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092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A34F53B-BDD8-CA78-E61C-94DFF516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2FAA013-7CFE-4BA7-0993-38207FCA4E25}"/>
              </a:ext>
            </a:extLst>
          </p:cNvPr>
          <p:cNvSpPr txBox="1"/>
          <p:nvPr/>
        </p:nvSpPr>
        <p:spPr>
          <a:xfrm>
            <a:off x="377952" y="6103203"/>
            <a:ext cx="1652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s-ES" sz="1200" dirty="0">
                <a:solidFill>
                  <a:schemeClr val="bg1"/>
                </a:solidFill>
                <a:effectLst/>
              </a:rPr>
            </a:br>
            <a:endParaRPr lang="es-ES" sz="1200" dirty="0">
              <a:solidFill>
                <a:schemeClr val="bg1"/>
              </a:solidFill>
              <a:effectLst/>
            </a:endParaRPr>
          </a:p>
          <a:p>
            <a:r>
              <a:rPr lang="es-ES" sz="1200" b="1" dirty="0" err="1">
                <a:solidFill>
                  <a:schemeClr val="bg1"/>
                </a:solidFill>
                <a:effectLst/>
              </a:rPr>
              <a:t>Özgüroğlu</a:t>
            </a:r>
            <a:r>
              <a:rPr lang="es-ES" sz="1200" b="1" dirty="0">
                <a:solidFill>
                  <a:schemeClr val="bg1"/>
                </a:solidFill>
              </a:rPr>
              <a:t>- ESMO 2022</a:t>
            </a:r>
            <a:endParaRPr lang="es-ES" sz="1200" dirty="0">
              <a:solidFill>
                <a:schemeClr val="bg1"/>
              </a:solidFill>
              <a:effectLst/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Grafik 6">
            <a:extLst>
              <a:ext uri="{FF2B5EF4-FFF2-40B4-BE49-F238E27FC236}">
                <a16:creationId xmlns:a16="http://schemas.microsoft.com/office/drawing/2014/main" id="{A6AA4DBF-4014-BF7A-64A2-99307C06B17B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90" y="1308903"/>
            <a:ext cx="10234849" cy="47942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7475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1A11C-55C2-07F5-FA1B-380645A0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KEYNOTE 189 </a:t>
            </a:r>
            <a:r>
              <a:rPr lang="nl-NL" b="1" dirty="0" err="1"/>
              <a:t>phase</a:t>
            </a:r>
            <a:r>
              <a:rPr lang="nl-NL" b="1" dirty="0"/>
              <a:t> III 5 </a:t>
            </a:r>
            <a:r>
              <a:rPr lang="nl-NL" b="1" dirty="0" err="1"/>
              <a:t>year</a:t>
            </a:r>
            <a:r>
              <a:rPr lang="nl-NL" b="1" dirty="0"/>
              <a:t> update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630E571E-A256-4F12-0246-D208DD1C9B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418352"/>
            <a:ext cx="7763696" cy="3458448"/>
          </a:xfrm>
        </p:spPr>
      </p:pic>
      <p:sp>
        <p:nvSpPr>
          <p:cNvPr id="6" name="CuadroTexto 7">
            <a:extLst>
              <a:ext uri="{FF2B5EF4-FFF2-40B4-BE49-F238E27FC236}">
                <a16:creationId xmlns:a16="http://schemas.microsoft.com/office/drawing/2014/main" id="{0B3F23CB-9731-4EE9-87DB-EA56CBB17A93}"/>
              </a:ext>
            </a:extLst>
          </p:cNvPr>
          <p:cNvSpPr txBox="1"/>
          <p:nvPr/>
        </p:nvSpPr>
        <p:spPr>
          <a:xfrm>
            <a:off x="302578" y="6488668"/>
            <a:ext cx="16740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Garassino</a:t>
            </a:r>
            <a:r>
              <a:rPr lang="en-US" sz="1200" dirty="0">
                <a:solidFill>
                  <a:schemeClr val="bg1"/>
                </a:solidFill>
              </a:rPr>
              <a:t> – ESMO 2022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52699-0D87-0B0E-E387-AA8C86910198}"/>
              </a:ext>
            </a:extLst>
          </p:cNvPr>
          <p:cNvSpPr txBox="1"/>
          <p:nvPr/>
        </p:nvSpPr>
        <p:spPr>
          <a:xfrm>
            <a:off x="3304696" y="5182036"/>
            <a:ext cx="2983103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57% </a:t>
            </a:r>
            <a:r>
              <a:rPr lang="nl-NL" dirty="0" err="1"/>
              <a:t>effective</a:t>
            </a:r>
            <a:r>
              <a:rPr lang="nl-NL" dirty="0"/>
              <a:t> cross-over </a:t>
            </a:r>
            <a:r>
              <a:rPr lang="nl-NL" dirty="0" err="1"/>
              <a:t>rate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FE090CC-828E-62E8-BCEE-4A9F44AACDF0}"/>
              </a:ext>
            </a:extLst>
          </p:cNvPr>
          <p:cNvSpPr txBox="1"/>
          <p:nvPr/>
        </p:nvSpPr>
        <p:spPr>
          <a:xfrm>
            <a:off x="8857130" y="2631141"/>
            <a:ext cx="2330823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endpoints</a:t>
            </a:r>
            <a:r>
              <a:rPr lang="nl-NL" dirty="0"/>
              <a:t>: </a:t>
            </a:r>
          </a:p>
          <a:p>
            <a:pPr algn="ctr"/>
            <a:r>
              <a:rPr lang="nl-NL" dirty="0"/>
              <a:t>OS </a:t>
            </a:r>
            <a:r>
              <a:rPr lang="nl-NL" dirty="0" err="1"/>
              <a:t>and</a:t>
            </a:r>
            <a:r>
              <a:rPr lang="nl-NL" dirty="0"/>
              <a:t> PFS</a:t>
            </a:r>
          </a:p>
        </p:txBody>
      </p:sp>
    </p:spTree>
    <p:extLst>
      <p:ext uri="{BB962C8B-B14F-4D97-AF65-F5344CB8AC3E}">
        <p14:creationId xmlns:p14="http://schemas.microsoft.com/office/powerpoint/2010/main" val="575286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17779-148C-CFCF-F6A9-4F733916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KEYNOTE 189 </a:t>
            </a:r>
            <a:r>
              <a:rPr lang="nl-NL" b="1" dirty="0" err="1"/>
              <a:t>phase</a:t>
            </a:r>
            <a:r>
              <a:rPr lang="nl-NL" b="1" dirty="0"/>
              <a:t> III 5 </a:t>
            </a:r>
            <a:r>
              <a:rPr lang="nl-NL" b="1" dirty="0" err="1"/>
              <a:t>year</a:t>
            </a:r>
            <a:r>
              <a:rPr lang="nl-NL" b="1" dirty="0"/>
              <a:t> OS </a:t>
            </a:r>
            <a:r>
              <a:rPr lang="nl-NL" b="1" dirty="0" err="1"/>
              <a:t>and</a:t>
            </a:r>
            <a:r>
              <a:rPr lang="nl-NL" b="1" dirty="0"/>
              <a:t> PFS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87B297F3-8ABB-B46D-4A73-61455E1162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7175" y="1169352"/>
            <a:ext cx="5629671" cy="2501695"/>
          </a:xfrm>
        </p:spPr>
      </p:pic>
      <p:sp>
        <p:nvSpPr>
          <p:cNvPr id="11" name="CuadroTexto 7">
            <a:extLst>
              <a:ext uri="{FF2B5EF4-FFF2-40B4-BE49-F238E27FC236}">
                <a16:creationId xmlns:a16="http://schemas.microsoft.com/office/drawing/2014/main" id="{087CFB8B-E84E-AEB2-F79A-D07B5C001BB4}"/>
              </a:ext>
            </a:extLst>
          </p:cNvPr>
          <p:cNvSpPr txBox="1"/>
          <p:nvPr/>
        </p:nvSpPr>
        <p:spPr>
          <a:xfrm>
            <a:off x="302578" y="6488668"/>
            <a:ext cx="16740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Garassino</a:t>
            </a:r>
            <a:r>
              <a:rPr lang="en-US" sz="1200" dirty="0">
                <a:solidFill>
                  <a:schemeClr val="bg1"/>
                </a:solidFill>
              </a:rPr>
              <a:t> – ESMO 2022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E2EEBD7-865C-9C7E-9AA1-85900FF80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22" y="3634756"/>
            <a:ext cx="5629725" cy="273915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35B99D3-D47B-6C7A-F932-589900320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459" y="2526144"/>
            <a:ext cx="4013778" cy="3242643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83313B1E-52F6-FCB1-DCF6-061266A6106D}"/>
              </a:ext>
            </a:extLst>
          </p:cNvPr>
          <p:cNvSpPr txBox="1"/>
          <p:nvPr/>
        </p:nvSpPr>
        <p:spPr>
          <a:xfrm>
            <a:off x="302578" y="1866432"/>
            <a:ext cx="775446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OS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77332D4-4D6B-2AB3-DB67-4D788B12BE9E}"/>
              </a:ext>
            </a:extLst>
          </p:cNvPr>
          <p:cNvSpPr txBox="1"/>
          <p:nvPr/>
        </p:nvSpPr>
        <p:spPr>
          <a:xfrm>
            <a:off x="302578" y="4529904"/>
            <a:ext cx="775446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PFS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67C0100-3DDB-014B-9B06-204AE7E7861B}"/>
              </a:ext>
            </a:extLst>
          </p:cNvPr>
          <p:cNvSpPr txBox="1"/>
          <p:nvPr/>
        </p:nvSpPr>
        <p:spPr>
          <a:xfrm>
            <a:off x="7006572" y="2032722"/>
            <a:ext cx="4205551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err="1"/>
              <a:t>Outcomes</a:t>
            </a:r>
            <a:r>
              <a:rPr lang="nl-NL" dirty="0"/>
              <a:t> in </a:t>
            </a:r>
            <a:r>
              <a:rPr lang="nl-NL" dirty="0" err="1"/>
              <a:t>patients</a:t>
            </a:r>
            <a:r>
              <a:rPr lang="nl-NL" dirty="0"/>
              <a:t> </a:t>
            </a:r>
            <a:r>
              <a:rPr lang="nl-NL" dirty="0" err="1"/>
              <a:t>completing</a:t>
            </a:r>
            <a:r>
              <a:rPr lang="nl-NL" dirty="0"/>
              <a:t> 35 </a:t>
            </a:r>
            <a:r>
              <a:rPr lang="nl-NL" dirty="0" err="1"/>
              <a:t>cycles</a:t>
            </a:r>
            <a:endParaRPr lang="nl-NL" dirty="0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344A8A49-0E88-F847-390E-3ED65D8ECCDD}"/>
              </a:ext>
            </a:extLst>
          </p:cNvPr>
          <p:cNvSpPr txBox="1"/>
          <p:nvPr/>
        </p:nvSpPr>
        <p:spPr>
          <a:xfrm>
            <a:off x="4738503" y="1958765"/>
            <a:ext cx="170264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5y OS 19 </a:t>
            </a:r>
            <a:r>
              <a:rPr lang="nl-NL" dirty="0" err="1"/>
              <a:t>vs</a:t>
            </a:r>
            <a:r>
              <a:rPr lang="nl-NL" dirty="0"/>
              <a:t> 11%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CBDD61FF-F772-3A5E-8498-95938947516E}"/>
              </a:ext>
            </a:extLst>
          </p:cNvPr>
          <p:cNvSpPr txBox="1"/>
          <p:nvPr/>
        </p:nvSpPr>
        <p:spPr>
          <a:xfrm>
            <a:off x="4815354" y="4697968"/>
            <a:ext cx="157648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5y PFS 8 </a:t>
            </a:r>
            <a:r>
              <a:rPr lang="nl-NL" dirty="0" err="1"/>
              <a:t>vs</a:t>
            </a:r>
            <a:r>
              <a:rPr lang="nl-NL" dirty="0"/>
              <a:t> 1%</a:t>
            </a:r>
          </a:p>
        </p:txBody>
      </p:sp>
      <p:pic>
        <p:nvPicPr>
          <p:cNvPr id="23" name="Tijdelijke aanduiding voor inhoud 5">
            <a:extLst>
              <a:ext uri="{FF2B5EF4-FFF2-40B4-BE49-F238E27FC236}">
                <a16:creationId xmlns:a16="http://schemas.microsoft.com/office/drawing/2014/main" id="{EBE41F84-39A0-C241-BC3A-46C63648D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954"/>
          <a:stretch/>
        </p:blipFill>
        <p:spPr>
          <a:xfrm>
            <a:off x="152400" y="2754802"/>
            <a:ext cx="6904043" cy="985934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9D917E8F-3654-3FCB-0842-C25C9803E3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144"/>
          <a:stretch/>
        </p:blipFill>
        <p:spPr>
          <a:xfrm>
            <a:off x="81722" y="5396418"/>
            <a:ext cx="6974721" cy="9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77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17779-148C-CFCF-F6A9-4F733916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KEYNOTE 407 </a:t>
            </a:r>
            <a:r>
              <a:rPr lang="nl-NL" b="1" dirty="0" err="1"/>
              <a:t>phase</a:t>
            </a:r>
            <a:r>
              <a:rPr lang="nl-NL" b="1" dirty="0"/>
              <a:t> III 5 </a:t>
            </a:r>
            <a:r>
              <a:rPr lang="nl-NL" b="1" dirty="0" err="1"/>
              <a:t>year</a:t>
            </a:r>
            <a:r>
              <a:rPr lang="nl-NL" b="1" dirty="0"/>
              <a:t> update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DB6C63-D992-A1C0-BE48-06AF44B34F14}"/>
              </a:ext>
            </a:extLst>
          </p:cNvPr>
          <p:cNvSpPr txBox="1"/>
          <p:nvPr/>
        </p:nvSpPr>
        <p:spPr>
          <a:xfrm>
            <a:off x="3460377" y="5588585"/>
            <a:ext cx="2913529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51% </a:t>
            </a:r>
            <a:r>
              <a:rPr lang="nl-NL" dirty="0" err="1"/>
              <a:t>effective</a:t>
            </a:r>
            <a:r>
              <a:rPr lang="nl-NL" dirty="0"/>
              <a:t> cross-over </a:t>
            </a:r>
            <a:r>
              <a:rPr lang="nl-NL" dirty="0" err="1"/>
              <a:t>rate</a:t>
            </a:r>
            <a:endParaRPr lang="nl-NL" dirty="0"/>
          </a:p>
        </p:txBody>
      </p:sp>
      <p:sp>
        <p:nvSpPr>
          <p:cNvPr id="11" name="CuadroTexto 7">
            <a:extLst>
              <a:ext uri="{FF2B5EF4-FFF2-40B4-BE49-F238E27FC236}">
                <a16:creationId xmlns:a16="http://schemas.microsoft.com/office/drawing/2014/main" id="{087CFB8B-E84E-AEB2-F79A-D07B5C001BB4}"/>
              </a:ext>
            </a:extLst>
          </p:cNvPr>
          <p:cNvSpPr txBox="1"/>
          <p:nvPr/>
        </p:nvSpPr>
        <p:spPr>
          <a:xfrm>
            <a:off x="302578" y="6488668"/>
            <a:ext cx="153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Novello</a:t>
            </a:r>
            <a:r>
              <a:rPr lang="en-US" sz="1200" dirty="0">
                <a:solidFill>
                  <a:schemeClr val="bg1"/>
                </a:solidFill>
              </a:rPr>
              <a:t> – ESMO 2022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4CE1B67-B5EE-08B1-D5FD-B3FF47D5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39" y="1578243"/>
            <a:ext cx="9430096" cy="3888384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2F59845F-AA6E-91BA-EA2B-36D8EC1DE3FF}"/>
              </a:ext>
            </a:extLst>
          </p:cNvPr>
          <p:cNvSpPr txBox="1"/>
          <p:nvPr/>
        </p:nvSpPr>
        <p:spPr>
          <a:xfrm>
            <a:off x="9484659" y="2514600"/>
            <a:ext cx="2330823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endpoints</a:t>
            </a:r>
            <a:r>
              <a:rPr lang="nl-NL" dirty="0"/>
              <a:t>: </a:t>
            </a:r>
          </a:p>
          <a:p>
            <a:pPr algn="ctr"/>
            <a:r>
              <a:rPr lang="nl-NL" dirty="0"/>
              <a:t>OS </a:t>
            </a:r>
            <a:r>
              <a:rPr lang="nl-NL" dirty="0" err="1"/>
              <a:t>and</a:t>
            </a:r>
            <a:r>
              <a:rPr lang="nl-NL" dirty="0"/>
              <a:t> PFS</a:t>
            </a:r>
          </a:p>
        </p:txBody>
      </p:sp>
    </p:spTree>
    <p:extLst>
      <p:ext uri="{BB962C8B-B14F-4D97-AF65-F5344CB8AC3E}">
        <p14:creationId xmlns:p14="http://schemas.microsoft.com/office/powerpoint/2010/main" val="406539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17779-148C-CFCF-F6A9-4F733916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KEYNOTE 407 </a:t>
            </a:r>
            <a:r>
              <a:rPr lang="nl-NL" b="1" dirty="0" err="1"/>
              <a:t>phase</a:t>
            </a:r>
            <a:r>
              <a:rPr lang="nl-NL" b="1" dirty="0"/>
              <a:t> III 5 </a:t>
            </a:r>
            <a:r>
              <a:rPr lang="nl-NL" b="1" dirty="0" err="1"/>
              <a:t>year</a:t>
            </a:r>
            <a:r>
              <a:rPr lang="nl-NL" b="1" dirty="0"/>
              <a:t> OS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EB208959-88B1-B0D4-0F62-5DC5F1B6EC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1861" y="1242154"/>
            <a:ext cx="5620870" cy="2523816"/>
          </a:xfrm>
        </p:spPr>
      </p:pic>
      <p:sp>
        <p:nvSpPr>
          <p:cNvPr id="11" name="CuadroTexto 7">
            <a:extLst>
              <a:ext uri="{FF2B5EF4-FFF2-40B4-BE49-F238E27FC236}">
                <a16:creationId xmlns:a16="http://schemas.microsoft.com/office/drawing/2014/main" id="{087CFB8B-E84E-AEB2-F79A-D07B5C001BB4}"/>
              </a:ext>
            </a:extLst>
          </p:cNvPr>
          <p:cNvSpPr txBox="1"/>
          <p:nvPr/>
        </p:nvSpPr>
        <p:spPr>
          <a:xfrm>
            <a:off x="302578" y="6488668"/>
            <a:ext cx="1537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Novello</a:t>
            </a:r>
            <a:r>
              <a:rPr lang="en-US" sz="1200" dirty="0">
                <a:solidFill>
                  <a:schemeClr val="bg1"/>
                </a:solidFill>
              </a:rPr>
              <a:t> – ESMO 2022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4796CC8-E443-10DA-B68C-9E28AF6E9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60" y="3765970"/>
            <a:ext cx="5620871" cy="261371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74BFBA6-ADF8-DB89-664C-B29A99A2D3EC}"/>
              </a:ext>
            </a:extLst>
          </p:cNvPr>
          <p:cNvSpPr txBox="1"/>
          <p:nvPr/>
        </p:nvSpPr>
        <p:spPr>
          <a:xfrm>
            <a:off x="302578" y="1866432"/>
            <a:ext cx="775446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OS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316D514-3E7B-7158-BD7C-384044A8901B}"/>
              </a:ext>
            </a:extLst>
          </p:cNvPr>
          <p:cNvSpPr txBox="1"/>
          <p:nvPr/>
        </p:nvSpPr>
        <p:spPr>
          <a:xfrm>
            <a:off x="302578" y="4529904"/>
            <a:ext cx="775446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PFS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63DB642-A5E5-D8C1-D58B-418210129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614" y="2570686"/>
            <a:ext cx="3977273" cy="3246084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BE604374-A35D-B2B5-A658-87D9EB0C6654}"/>
              </a:ext>
            </a:extLst>
          </p:cNvPr>
          <p:cNvSpPr txBox="1"/>
          <p:nvPr/>
        </p:nvSpPr>
        <p:spPr>
          <a:xfrm>
            <a:off x="7051396" y="2143431"/>
            <a:ext cx="4205551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err="1"/>
              <a:t>Outcomes</a:t>
            </a:r>
            <a:r>
              <a:rPr lang="nl-NL" dirty="0"/>
              <a:t> in </a:t>
            </a:r>
            <a:r>
              <a:rPr lang="nl-NL" dirty="0" err="1"/>
              <a:t>patients</a:t>
            </a:r>
            <a:r>
              <a:rPr lang="nl-NL" dirty="0"/>
              <a:t> </a:t>
            </a:r>
            <a:r>
              <a:rPr lang="nl-NL" dirty="0" err="1"/>
              <a:t>completing</a:t>
            </a:r>
            <a:r>
              <a:rPr lang="nl-NL" dirty="0"/>
              <a:t> 35 </a:t>
            </a:r>
            <a:r>
              <a:rPr lang="nl-NL" dirty="0" err="1"/>
              <a:t>cycles</a:t>
            </a:r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205BF1D-675E-B37C-0B2A-5C6671357388}"/>
              </a:ext>
            </a:extLst>
          </p:cNvPr>
          <p:cNvSpPr txBox="1"/>
          <p:nvPr/>
        </p:nvSpPr>
        <p:spPr>
          <a:xfrm>
            <a:off x="4530091" y="2010090"/>
            <a:ext cx="170264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5y OS 18 </a:t>
            </a:r>
            <a:r>
              <a:rPr lang="nl-NL" dirty="0" err="1"/>
              <a:t>vs</a:t>
            </a:r>
            <a:r>
              <a:rPr lang="nl-NL" dirty="0"/>
              <a:t> 10%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9976ADE-C275-DFD7-F572-CBE9F98CE416}"/>
              </a:ext>
            </a:extLst>
          </p:cNvPr>
          <p:cNvSpPr txBox="1"/>
          <p:nvPr/>
        </p:nvSpPr>
        <p:spPr>
          <a:xfrm>
            <a:off x="4588916" y="4622237"/>
            <a:ext cx="170264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5y PFS 11 </a:t>
            </a:r>
            <a:r>
              <a:rPr lang="nl-NL" dirty="0" err="1"/>
              <a:t>vs</a:t>
            </a:r>
            <a:r>
              <a:rPr lang="nl-NL" dirty="0"/>
              <a:t> 4%</a:t>
            </a:r>
          </a:p>
        </p:txBody>
      </p:sp>
      <p:pic>
        <p:nvPicPr>
          <p:cNvPr id="16" name="Tijdelijke aanduiding voor inhoud 7">
            <a:extLst>
              <a:ext uri="{FF2B5EF4-FFF2-40B4-BE49-F238E27FC236}">
                <a16:creationId xmlns:a16="http://schemas.microsoft.com/office/drawing/2014/main" id="{DBD4F0CB-DCD3-5007-4927-7E1091411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703"/>
          <a:stretch/>
        </p:blipFill>
        <p:spPr>
          <a:xfrm>
            <a:off x="76200" y="2821256"/>
            <a:ext cx="6860260" cy="102012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2E34EBA-8C35-BAD8-BCAB-156516F3A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970"/>
          <a:stretch/>
        </p:blipFill>
        <p:spPr>
          <a:xfrm>
            <a:off x="1" y="5417875"/>
            <a:ext cx="6936460" cy="94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52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0628F2-D727-EF26-8771-1AFCB05FF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DICIPLE PHASE III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1AD754B1-F7B6-9F28-0A3B-230A783146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6873" y="1261024"/>
            <a:ext cx="9588178" cy="3792227"/>
          </a:xfrm>
        </p:spPr>
      </p:pic>
      <p:sp>
        <p:nvSpPr>
          <p:cNvPr id="5" name="CuadroTexto 7">
            <a:extLst>
              <a:ext uri="{FF2B5EF4-FFF2-40B4-BE49-F238E27FC236}">
                <a16:creationId xmlns:a16="http://schemas.microsoft.com/office/drawing/2014/main" id="{65C57445-52E1-A204-9279-244ECF8EED0F}"/>
              </a:ext>
            </a:extLst>
          </p:cNvPr>
          <p:cNvSpPr txBox="1"/>
          <p:nvPr/>
        </p:nvSpPr>
        <p:spPr>
          <a:xfrm>
            <a:off x="302578" y="6488668"/>
            <a:ext cx="1583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Zalcman – ESMO 2022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77E587D-4754-5B12-C8C4-E354DA9189E3}"/>
              </a:ext>
            </a:extLst>
          </p:cNvPr>
          <p:cNvSpPr txBox="1"/>
          <p:nvPr/>
        </p:nvSpPr>
        <p:spPr>
          <a:xfrm>
            <a:off x="822262" y="5377914"/>
            <a:ext cx="9677400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816 </a:t>
            </a:r>
            <a:r>
              <a:rPr lang="nl-NL" dirty="0" err="1"/>
              <a:t>patients</a:t>
            </a:r>
            <a:r>
              <a:rPr lang="nl-NL" dirty="0"/>
              <a:t>/651 events </a:t>
            </a:r>
            <a:r>
              <a:rPr lang="nl-NL" dirty="0" err="1"/>
              <a:t>needed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80% power – 1-sided error 0.025, non-</a:t>
            </a:r>
            <a:r>
              <a:rPr lang="nl-NL" dirty="0" err="1"/>
              <a:t>inferiority</a:t>
            </a:r>
            <a:r>
              <a:rPr lang="nl-NL" dirty="0"/>
              <a:t> </a:t>
            </a:r>
            <a:r>
              <a:rPr lang="nl-NL" dirty="0" err="1"/>
              <a:t>margin</a:t>
            </a:r>
            <a:r>
              <a:rPr lang="nl-NL" dirty="0"/>
              <a:t> HR 1.25</a:t>
            </a:r>
          </a:p>
          <a:p>
            <a:pPr algn="ctr"/>
            <a:r>
              <a:rPr lang="nl-NL" dirty="0" err="1"/>
              <a:t>Accrual</a:t>
            </a:r>
            <a:r>
              <a:rPr lang="nl-NL" dirty="0"/>
              <a:t> </a:t>
            </a:r>
            <a:r>
              <a:rPr lang="nl-NL" dirty="0" err="1"/>
              <a:t>stopped</a:t>
            </a:r>
            <a:r>
              <a:rPr lang="nl-NL" dirty="0"/>
              <a:t> </a:t>
            </a:r>
            <a:r>
              <a:rPr lang="nl-NL" dirty="0" err="1"/>
              <a:t>early</a:t>
            </a:r>
            <a:r>
              <a:rPr lang="nl-NL" dirty="0"/>
              <a:t>: </a:t>
            </a:r>
            <a:r>
              <a:rPr lang="nl-NL" dirty="0" err="1"/>
              <a:t>nivo-ipi</a:t>
            </a:r>
            <a:r>
              <a:rPr lang="nl-NL" dirty="0"/>
              <a:t> no EMA </a:t>
            </a:r>
            <a:r>
              <a:rPr lang="nl-NL" dirty="0" err="1"/>
              <a:t>approval</a:t>
            </a:r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16A6D19-FDA4-6C35-1257-F326FB7E19A3}"/>
              </a:ext>
            </a:extLst>
          </p:cNvPr>
          <p:cNvSpPr/>
          <p:nvPr/>
        </p:nvSpPr>
        <p:spPr>
          <a:xfrm>
            <a:off x="5578567" y="4760259"/>
            <a:ext cx="2592762" cy="493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8957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55897-D245-78BF-A21E-349A59685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DICIPLE PHASE III RCT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E79DBB7-AE65-78B6-5773-358E0EF26F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48112" y="1414871"/>
            <a:ext cx="5181600" cy="3814893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36CA4D0-C3F7-85D7-6E18-15B1C3CD8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8" y="1742843"/>
            <a:ext cx="6752765" cy="3730025"/>
          </a:xfrm>
          <a:prstGeom prst="rect">
            <a:avLst/>
          </a:prstGeom>
        </p:spPr>
      </p:pic>
      <p:sp>
        <p:nvSpPr>
          <p:cNvPr id="11" name="CuadroTexto 7">
            <a:extLst>
              <a:ext uri="{FF2B5EF4-FFF2-40B4-BE49-F238E27FC236}">
                <a16:creationId xmlns:a16="http://schemas.microsoft.com/office/drawing/2014/main" id="{B745D1B9-2CBA-BA90-F865-03DD09E9618A}"/>
              </a:ext>
            </a:extLst>
          </p:cNvPr>
          <p:cNvSpPr txBox="1"/>
          <p:nvPr/>
        </p:nvSpPr>
        <p:spPr>
          <a:xfrm>
            <a:off x="302578" y="6488668"/>
            <a:ext cx="1583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Zalcman – ESMO 2022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E87A04D-0FF8-C842-16EA-583A3D312425}"/>
              </a:ext>
            </a:extLst>
          </p:cNvPr>
          <p:cNvSpPr txBox="1"/>
          <p:nvPr/>
        </p:nvSpPr>
        <p:spPr>
          <a:xfrm>
            <a:off x="2213552" y="1369474"/>
            <a:ext cx="2530256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dirty="0" err="1"/>
              <a:t>Patient</a:t>
            </a:r>
            <a:r>
              <a:rPr lang="nl-NL" sz="1400" dirty="0"/>
              <a:t> </a:t>
            </a:r>
            <a:r>
              <a:rPr lang="nl-NL" sz="1400" dirty="0" err="1"/>
              <a:t>disposition</a:t>
            </a:r>
            <a:endParaRPr lang="nl-NL" sz="1400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10090FF1-6642-775C-398A-5F5FF2E7D2BC}"/>
              </a:ext>
            </a:extLst>
          </p:cNvPr>
          <p:cNvSpPr/>
          <p:nvPr/>
        </p:nvSpPr>
        <p:spPr>
          <a:xfrm>
            <a:off x="83202" y="1742843"/>
            <a:ext cx="1866622" cy="287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52472511-5408-8F14-CF8F-BEFCE549A91F}"/>
              </a:ext>
            </a:extLst>
          </p:cNvPr>
          <p:cNvSpPr/>
          <p:nvPr/>
        </p:nvSpPr>
        <p:spPr>
          <a:xfrm>
            <a:off x="5999908" y="1604683"/>
            <a:ext cx="1153927" cy="493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EF834F6-B9D8-C509-1430-F5388C1B4F5C}"/>
              </a:ext>
            </a:extLst>
          </p:cNvPr>
          <p:cNvSpPr txBox="1"/>
          <p:nvPr/>
        </p:nvSpPr>
        <p:spPr>
          <a:xfrm>
            <a:off x="9522254" y="1512010"/>
            <a:ext cx="775446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PFS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F7F3C64-2D06-4099-7DA4-CDE0CCAA0BD8}"/>
              </a:ext>
            </a:extLst>
          </p:cNvPr>
          <p:cNvSpPr txBox="1"/>
          <p:nvPr/>
        </p:nvSpPr>
        <p:spPr>
          <a:xfrm>
            <a:off x="7933996" y="5139802"/>
            <a:ext cx="3643922" cy="923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Continuation</a:t>
            </a:r>
            <a:r>
              <a:rPr lang="nl-NL" dirty="0"/>
              <a:t> </a:t>
            </a:r>
            <a:r>
              <a:rPr lang="nl-NL" dirty="0" err="1"/>
              <a:t>vs</a:t>
            </a:r>
            <a:r>
              <a:rPr lang="nl-NL" dirty="0"/>
              <a:t> stop &amp; go</a:t>
            </a:r>
          </a:p>
          <a:p>
            <a:pPr algn="ctr"/>
            <a:r>
              <a:rPr lang="nl-NL" dirty="0" err="1"/>
              <a:t>mPFS</a:t>
            </a:r>
            <a:r>
              <a:rPr lang="nl-NL" dirty="0"/>
              <a:t> 20.8 </a:t>
            </a:r>
            <a:r>
              <a:rPr lang="nl-NL" dirty="0" err="1"/>
              <a:t>vs</a:t>
            </a:r>
            <a:r>
              <a:rPr lang="nl-NL" dirty="0"/>
              <a:t> 35.2 </a:t>
            </a:r>
            <a:r>
              <a:rPr lang="nl-NL" dirty="0" err="1"/>
              <a:t>months</a:t>
            </a:r>
            <a:endParaRPr lang="nl-NL" dirty="0"/>
          </a:p>
          <a:p>
            <a:pPr algn="ctr"/>
            <a:r>
              <a:rPr lang="nl-NL" dirty="0"/>
              <a:t>12m PFS 56 </a:t>
            </a:r>
            <a:r>
              <a:rPr lang="nl-NL" dirty="0" err="1"/>
              <a:t>vs</a:t>
            </a:r>
            <a:r>
              <a:rPr lang="nl-NL" dirty="0"/>
              <a:t> 81% p = 0.12</a:t>
            </a:r>
          </a:p>
        </p:txBody>
      </p:sp>
    </p:spTree>
    <p:extLst>
      <p:ext uri="{BB962C8B-B14F-4D97-AF65-F5344CB8AC3E}">
        <p14:creationId xmlns:p14="http://schemas.microsoft.com/office/powerpoint/2010/main" val="119741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FC00B4-0545-4443-AF89-953B2B76C4D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APPLE </a:t>
            </a:r>
            <a:r>
              <a:rPr lang="en-US" b="1" dirty="0"/>
              <a:t>phase II </a:t>
            </a:r>
            <a:r>
              <a:rPr lang="en-US" b="1" dirty="0">
                <a:solidFill>
                  <a:schemeClr val="accent3"/>
                </a:solidFill>
              </a:rPr>
              <a:t>Trial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3E700AF-87C6-7685-E7A5-325E8CE0F21E}"/>
              </a:ext>
            </a:extLst>
          </p:cNvPr>
          <p:cNvSpPr txBox="1"/>
          <p:nvPr/>
        </p:nvSpPr>
        <p:spPr>
          <a:xfrm>
            <a:off x="374574" y="6477918"/>
            <a:ext cx="1502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Remon</a:t>
            </a:r>
            <a:r>
              <a:rPr lang="en-US" sz="1200" dirty="0">
                <a:solidFill>
                  <a:schemeClr val="bg1"/>
                </a:solidFill>
              </a:rPr>
              <a:t> – ESMO 2022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5C8E70-469A-C901-9E06-6F2E29005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1" y="1311007"/>
            <a:ext cx="10467191" cy="47923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B80CBF4-09B2-DC03-F590-30101C86E2FE}"/>
              </a:ext>
            </a:extLst>
          </p:cNvPr>
          <p:cNvSpPr/>
          <p:nvPr/>
        </p:nvSpPr>
        <p:spPr>
          <a:xfrm>
            <a:off x="4450814" y="2203373"/>
            <a:ext cx="6501118" cy="1740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5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0BC8A2E-4793-4E2C-56EA-CFFAD95ED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ADAURA phase III Trial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1C3B718-8689-E0ED-BC86-3EC7A84A10AF}"/>
              </a:ext>
            </a:extLst>
          </p:cNvPr>
          <p:cNvSpPr txBox="1"/>
          <p:nvPr/>
        </p:nvSpPr>
        <p:spPr>
          <a:xfrm>
            <a:off x="374574" y="6477918"/>
            <a:ext cx="1462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Tsuboi</a:t>
            </a:r>
            <a:r>
              <a:rPr lang="en-US" sz="1200" dirty="0">
                <a:solidFill>
                  <a:schemeClr val="bg1"/>
                </a:solidFill>
              </a:rPr>
              <a:t> – ESMO 2022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A237B22-09B4-345A-31A3-BDB98C95A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12"/>
          <a:stretch/>
        </p:blipFill>
        <p:spPr>
          <a:xfrm>
            <a:off x="374574" y="3290645"/>
            <a:ext cx="11549202" cy="29222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EF9FC0-4D5E-CB2D-DEF6-693DEE5B0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" y="1262826"/>
            <a:ext cx="10896600" cy="19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74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6F436AD-D991-31A1-A826-AB39F7493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ADAURA phase III Trial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E96B527-253A-32BB-D4DC-648A0CB4CB34}"/>
              </a:ext>
            </a:extLst>
          </p:cNvPr>
          <p:cNvSpPr txBox="1"/>
          <p:nvPr/>
        </p:nvSpPr>
        <p:spPr>
          <a:xfrm>
            <a:off x="374574" y="6477918"/>
            <a:ext cx="1462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Tsuboi</a:t>
            </a:r>
            <a:r>
              <a:rPr lang="en-US" sz="1200" dirty="0">
                <a:solidFill>
                  <a:schemeClr val="bg1"/>
                </a:solidFill>
              </a:rPr>
              <a:t> – ESMO 2022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BD05726-C6EF-7598-7B45-49594169B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389888"/>
            <a:ext cx="10924032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94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2233AB3-356B-A4AE-D5C7-60A5E6F4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ADAURA phase III Trial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36309DF-8B31-2C7B-7FF2-848A9B8503D2}"/>
              </a:ext>
            </a:extLst>
          </p:cNvPr>
          <p:cNvSpPr txBox="1"/>
          <p:nvPr/>
        </p:nvSpPr>
        <p:spPr>
          <a:xfrm>
            <a:off x="374574" y="6477918"/>
            <a:ext cx="1462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Tsuboi</a:t>
            </a:r>
            <a:r>
              <a:rPr lang="en-US" sz="1200" dirty="0">
                <a:solidFill>
                  <a:schemeClr val="bg1"/>
                </a:solidFill>
              </a:rPr>
              <a:t> – ESMO 2022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F1EA68C-775F-0216-B053-97285189A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376" y="1267969"/>
            <a:ext cx="5437632" cy="4949952"/>
          </a:xfrm>
          <a:prstGeom prst="rect">
            <a:avLst/>
          </a:prstGeom>
        </p:spPr>
      </p:pic>
      <p:sp>
        <p:nvSpPr>
          <p:cNvPr id="10" name="Flecha arriba 9">
            <a:extLst>
              <a:ext uri="{FF2B5EF4-FFF2-40B4-BE49-F238E27FC236}">
                <a16:creationId xmlns:a16="http://schemas.microsoft.com/office/drawing/2014/main" id="{5B5A4AEB-9DB2-27A4-26D1-6A02E6D58C7B}"/>
              </a:ext>
            </a:extLst>
          </p:cNvPr>
          <p:cNvSpPr/>
          <p:nvPr/>
        </p:nvSpPr>
        <p:spPr>
          <a:xfrm>
            <a:off x="9448800" y="4133088"/>
            <a:ext cx="60960" cy="119481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1FFAD2-7AEC-0439-5875-2167948F5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5" y="1316338"/>
            <a:ext cx="5607485" cy="4901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4A82E50-DB84-E889-90DF-FFA55E4B35B9}"/>
              </a:ext>
            </a:extLst>
          </p:cNvPr>
          <p:cNvSpPr txBox="1"/>
          <p:nvPr/>
        </p:nvSpPr>
        <p:spPr>
          <a:xfrm>
            <a:off x="886184" y="5631038"/>
            <a:ext cx="2515432" cy="523220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>
            <a:solidFill>
              <a:srgbClr val="0560F3"/>
            </a:solidFill>
          </a:ln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560F3"/>
                </a:solidFill>
                <a:effectLst/>
                <a:uLnTx/>
                <a:uFillTx/>
              </a:rPr>
              <a:t>Distant only : 13% (45/339)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560F3"/>
                </a:solidFill>
                <a:effectLst/>
                <a:uLnTx/>
                <a:uFillTx/>
              </a:rPr>
              <a:t>Locoregional: 12% (42/339)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EC2B366-BEF5-7174-25F2-8085887DAF5C}"/>
              </a:ext>
            </a:extLst>
          </p:cNvPr>
          <p:cNvSpPr txBox="1"/>
          <p:nvPr/>
        </p:nvSpPr>
        <p:spPr>
          <a:xfrm>
            <a:off x="3407543" y="5631037"/>
            <a:ext cx="2597186" cy="52322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rgbClr val="ED7D31">
                <a:lumMod val="75000"/>
              </a:srgbClr>
            </a:solidFill>
          </a:ln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Distant only : 31% (107/343)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</a:rPr>
              <a:t>Locoregional: 23% (78/343)</a:t>
            </a:r>
          </a:p>
        </p:txBody>
      </p:sp>
    </p:spTree>
    <p:extLst>
      <p:ext uri="{BB962C8B-B14F-4D97-AF65-F5344CB8AC3E}">
        <p14:creationId xmlns:p14="http://schemas.microsoft.com/office/powerpoint/2010/main" val="54523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7DE0D-2254-08D5-E32F-51DEF81C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KEYNOTE 091/PEARLS PHASE III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B1E1E78-54ED-5F48-C106-27563FDF23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41712"/>
          <a:stretch/>
        </p:blipFill>
        <p:spPr>
          <a:xfrm>
            <a:off x="266002" y="1169352"/>
            <a:ext cx="8385901" cy="2318043"/>
          </a:xfrm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7C6C31D0-DB5A-8E5B-87B2-8F11560314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8497" b="2664"/>
          <a:stretch/>
        </p:blipFill>
        <p:spPr>
          <a:xfrm>
            <a:off x="2748168" y="3321825"/>
            <a:ext cx="5138531" cy="3016095"/>
          </a:xfrm>
        </p:spPr>
      </p:pic>
      <p:sp>
        <p:nvSpPr>
          <p:cNvPr id="9" name="CuadroTexto 7">
            <a:extLst>
              <a:ext uri="{FF2B5EF4-FFF2-40B4-BE49-F238E27FC236}">
                <a16:creationId xmlns:a16="http://schemas.microsoft.com/office/drawing/2014/main" id="{AA3495BF-AFAA-CFEC-51F5-3BBC06DF440E}"/>
              </a:ext>
            </a:extLst>
          </p:cNvPr>
          <p:cNvSpPr txBox="1"/>
          <p:nvPr/>
        </p:nvSpPr>
        <p:spPr>
          <a:xfrm>
            <a:off x="302578" y="6488668"/>
            <a:ext cx="1450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Peters – ESMO 2022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4CEF13F-4EC5-618B-73BA-6F94C1750373}"/>
              </a:ext>
            </a:extLst>
          </p:cNvPr>
          <p:cNvSpPr txBox="1"/>
          <p:nvPr/>
        </p:nvSpPr>
        <p:spPr>
          <a:xfrm>
            <a:off x="3541883" y="4790661"/>
            <a:ext cx="2765904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DFS overall</a:t>
            </a:r>
          </a:p>
          <a:p>
            <a:pPr algn="ctr"/>
            <a:r>
              <a:rPr lang="nl-NL" dirty="0"/>
              <a:t>HR 0.76 (95% CI 0.63-0.91)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DD56F1EF-18C5-475F-E8E7-9EA5B86D6D35}"/>
              </a:ext>
            </a:extLst>
          </p:cNvPr>
          <p:cNvSpPr/>
          <p:nvPr/>
        </p:nvSpPr>
        <p:spPr>
          <a:xfrm>
            <a:off x="4904961" y="3321825"/>
            <a:ext cx="1590261" cy="241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027D505-2712-CB9C-70A5-38A67F2A294F}"/>
              </a:ext>
            </a:extLst>
          </p:cNvPr>
          <p:cNvSpPr txBox="1"/>
          <p:nvPr/>
        </p:nvSpPr>
        <p:spPr>
          <a:xfrm>
            <a:off x="8725055" y="1652844"/>
            <a:ext cx="2765904" cy="923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endpoints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DFS overall</a:t>
            </a:r>
          </a:p>
          <a:p>
            <a:pPr marL="285750" indent="-285750">
              <a:buFontTx/>
              <a:buChar char="-"/>
            </a:pPr>
            <a:r>
              <a:rPr lang="nl-NL" dirty="0"/>
              <a:t>DFS in PD-L1 ≥50%</a:t>
            </a:r>
          </a:p>
        </p:txBody>
      </p:sp>
    </p:spTree>
    <p:extLst>
      <p:ext uri="{BB962C8B-B14F-4D97-AF65-F5344CB8AC3E}">
        <p14:creationId xmlns:p14="http://schemas.microsoft.com/office/powerpoint/2010/main" val="2580905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21AA5-C2C8-7FDE-1FA5-3DF959A2C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KEYNOTE 091/PEARLS PHASE III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70753C9-A666-5ECA-A0DA-31802A61DA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6901" b="8523"/>
          <a:stretch/>
        </p:blipFill>
        <p:spPr>
          <a:xfrm>
            <a:off x="1774772" y="1164954"/>
            <a:ext cx="8186298" cy="2770551"/>
          </a:xfrm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08C70436-B9A7-A0F6-F681-A5EB97801D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9604" b="14259"/>
          <a:stretch/>
        </p:blipFill>
        <p:spPr>
          <a:xfrm>
            <a:off x="2541495" y="4009691"/>
            <a:ext cx="6521823" cy="2381358"/>
          </a:xfrm>
        </p:spPr>
      </p:pic>
      <p:sp>
        <p:nvSpPr>
          <p:cNvPr id="9" name="CuadroTexto 7">
            <a:extLst>
              <a:ext uri="{FF2B5EF4-FFF2-40B4-BE49-F238E27FC236}">
                <a16:creationId xmlns:a16="http://schemas.microsoft.com/office/drawing/2014/main" id="{9604B7BF-6EAE-772D-CBED-B4E97D4179D1}"/>
              </a:ext>
            </a:extLst>
          </p:cNvPr>
          <p:cNvSpPr txBox="1"/>
          <p:nvPr/>
        </p:nvSpPr>
        <p:spPr>
          <a:xfrm>
            <a:off x="302578" y="6488668"/>
            <a:ext cx="1450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Peters – ESMO 2022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3DA38DD-C1D9-B30C-2C29-4F71314AB752}"/>
              </a:ext>
            </a:extLst>
          </p:cNvPr>
          <p:cNvSpPr txBox="1"/>
          <p:nvPr/>
        </p:nvSpPr>
        <p:spPr>
          <a:xfrm>
            <a:off x="2230930" y="3232806"/>
            <a:ext cx="2410515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TPS ≥50% HR 0.82 (0.57-1.18)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8573745-FB68-8E9F-19BC-81F16D195BEC}"/>
              </a:ext>
            </a:extLst>
          </p:cNvPr>
          <p:cNvSpPr txBox="1"/>
          <p:nvPr/>
        </p:nvSpPr>
        <p:spPr>
          <a:xfrm>
            <a:off x="4944957" y="3245317"/>
            <a:ext cx="2410515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TPS 1-49% HR 0.67 (0.48-0.92)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0C99931-C5F3-D7A9-BCE7-61F7C8701D1B}"/>
              </a:ext>
            </a:extLst>
          </p:cNvPr>
          <p:cNvSpPr txBox="1"/>
          <p:nvPr/>
        </p:nvSpPr>
        <p:spPr>
          <a:xfrm>
            <a:off x="7746428" y="3225423"/>
            <a:ext cx="2410515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TPS &lt;1%% HR 0.78 (0.58-1.03)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06AEC38-FDA8-5193-4C7B-72E3905FB7E1}"/>
              </a:ext>
            </a:extLst>
          </p:cNvPr>
          <p:cNvSpPr txBox="1"/>
          <p:nvPr/>
        </p:nvSpPr>
        <p:spPr>
          <a:xfrm>
            <a:off x="3756213" y="3963381"/>
            <a:ext cx="2530256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dirty="0" err="1"/>
              <a:t>Pembro</a:t>
            </a:r>
            <a:r>
              <a:rPr lang="nl-NL" sz="1400" dirty="0"/>
              <a:t> DFS </a:t>
            </a:r>
            <a:r>
              <a:rPr lang="nl-NL" sz="1400" dirty="0" err="1"/>
              <a:t>according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r>
              <a:rPr lang="nl-NL" sz="1400" dirty="0"/>
              <a:t> PD-L1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4DB18C1-BE19-7063-6096-5B7BBACC2B16}"/>
              </a:ext>
            </a:extLst>
          </p:cNvPr>
          <p:cNvSpPr txBox="1"/>
          <p:nvPr/>
        </p:nvSpPr>
        <p:spPr>
          <a:xfrm>
            <a:off x="7158319" y="3972822"/>
            <a:ext cx="2530256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placebo DFS </a:t>
            </a:r>
            <a:r>
              <a:rPr lang="nl-NL" sz="1400" dirty="0" err="1"/>
              <a:t>according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r>
              <a:rPr lang="nl-NL" sz="1400" dirty="0"/>
              <a:t> PD-L1</a:t>
            </a:r>
          </a:p>
        </p:txBody>
      </p:sp>
    </p:spTree>
    <p:extLst>
      <p:ext uri="{BB962C8B-B14F-4D97-AF65-F5344CB8AC3E}">
        <p14:creationId xmlns:p14="http://schemas.microsoft.com/office/powerpoint/2010/main" val="2639219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96AA5A3-C1C4-2332-0969-349B7C57D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APPLE </a:t>
            </a:r>
            <a:r>
              <a:rPr lang="en-US" b="1" dirty="0"/>
              <a:t>phase II </a:t>
            </a:r>
            <a:r>
              <a:rPr lang="en-US" b="1" dirty="0">
                <a:solidFill>
                  <a:schemeClr val="accent3"/>
                </a:solidFill>
              </a:rPr>
              <a:t>Trial</a:t>
            </a:r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EC57B73-FE4C-5D39-0F2E-7B7767D96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785" y="1288973"/>
            <a:ext cx="5917214" cy="4726237"/>
          </a:xfrm>
          <a:prstGeom prst="rect">
            <a:avLst/>
          </a:prstGeom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419A64E-A1B7-3F95-03FB-5B3720C49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2" y="1288973"/>
            <a:ext cx="6008783" cy="4726237"/>
          </a:xfrm>
          <a:prstGeom prst="rect">
            <a:avLst/>
          </a:prstGeom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61148A8-28B3-C7F3-A5A1-3B71C88EBE22}"/>
              </a:ext>
            </a:extLst>
          </p:cNvPr>
          <p:cNvSpPr txBox="1"/>
          <p:nvPr/>
        </p:nvSpPr>
        <p:spPr>
          <a:xfrm>
            <a:off x="374574" y="6477918"/>
            <a:ext cx="1502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Remon</a:t>
            </a:r>
            <a:r>
              <a:rPr lang="en-US" sz="1200" dirty="0">
                <a:solidFill>
                  <a:schemeClr val="bg1"/>
                </a:solidFill>
              </a:rPr>
              <a:t> – ESMO 2022</a:t>
            </a:r>
          </a:p>
        </p:txBody>
      </p:sp>
    </p:spTree>
    <p:extLst>
      <p:ext uri="{BB962C8B-B14F-4D97-AF65-F5344CB8AC3E}">
        <p14:creationId xmlns:p14="http://schemas.microsoft.com/office/powerpoint/2010/main" val="2695894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26D22FE-1C94-1273-13B1-F75C6429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APPLE </a:t>
            </a:r>
            <a:r>
              <a:rPr lang="en-US" b="1" dirty="0"/>
              <a:t>phase II </a:t>
            </a:r>
            <a:r>
              <a:rPr lang="en-US" b="1" dirty="0">
                <a:solidFill>
                  <a:schemeClr val="accent3"/>
                </a:solidFill>
              </a:rPr>
              <a:t>Trial</a:t>
            </a: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86540E1-27EF-FEDF-0D65-092B7308E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07" y="1471820"/>
            <a:ext cx="10620260" cy="473067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2F1D10E-9D78-93BA-E3B9-9949F59B1083}"/>
              </a:ext>
            </a:extLst>
          </p:cNvPr>
          <p:cNvSpPr txBox="1"/>
          <p:nvPr/>
        </p:nvSpPr>
        <p:spPr>
          <a:xfrm>
            <a:off x="374574" y="6477918"/>
            <a:ext cx="1502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Remon</a:t>
            </a:r>
            <a:r>
              <a:rPr lang="en-US" sz="1200" dirty="0">
                <a:solidFill>
                  <a:schemeClr val="bg1"/>
                </a:solidFill>
              </a:rPr>
              <a:t> – ESMO 2022</a:t>
            </a:r>
          </a:p>
        </p:txBody>
      </p:sp>
    </p:spTree>
    <p:extLst>
      <p:ext uri="{BB962C8B-B14F-4D97-AF65-F5344CB8AC3E}">
        <p14:creationId xmlns:p14="http://schemas.microsoft.com/office/powerpoint/2010/main" val="1815657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BE4FA-396C-767F-1CFD-D009A2334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CODEBREAK 200 </a:t>
            </a:r>
            <a:r>
              <a:rPr lang="nl-NL" b="1" dirty="0" err="1"/>
              <a:t>phase</a:t>
            </a:r>
            <a:r>
              <a:rPr lang="nl-NL" b="1" dirty="0"/>
              <a:t> III trial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02AD1E5D-084B-9565-7151-970A34B392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334"/>
          <a:stretch/>
        </p:blipFill>
        <p:spPr>
          <a:xfrm>
            <a:off x="266002" y="1137976"/>
            <a:ext cx="6120634" cy="2481799"/>
          </a:xfrm>
        </p:spPr>
      </p:pic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67F30B3E-26A3-78BD-F13D-4C62DCA3A3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278986" y="3476514"/>
            <a:ext cx="7470968" cy="2874895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FDACB6D-4AE2-CAC6-B339-015EED911875}"/>
              </a:ext>
            </a:extLst>
          </p:cNvPr>
          <p:cNvSpPr txBox="1"/>
          <p:nvPr/>
        </p:nvSpPr>
        <p:spPr>
          <a:xfrm>
            <a:off x="7149353" y="1497106"/>
            <a:ext cx="4567517" cy="12003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err="1"/>
              <a:t>Primary</a:t>
            </a:r>
            <a:r>
              <a:rPr lang="nl-NL" dirty="0"/>
              <a:t> </a:t>
            </a:r>
            <a:r>
              <a:rPr lang="nl-NL" dirty="0" err="1"/>
              <a:t>endpoint</a:t>
            </a:r>
            <a:r>
              <a:rPr lang="nl-NL" dirty="0"/>
              <a:t>: PFS </a:t>
            </a:r>
            <a:r>
              <a:rPr lang="nl-NL" dirty="0" err="1"/>
              <a:t>by</a:t>
            </a:r>
            <a:r>
              <a:rPr lang="nl-NL" dirty="0"/>
              <a:t> BIRC</a:t>
            </a:r>
          </a:p>
          <a:p>
            <a:r>
              <a:rPr lang="nl-NL" dirty="0"/>
              <a:t>Protocol </a:t>
            </a:r>
            <a:r>
              <a:rPr lang="nl-NL" dirty="0" err="1"/>
              <a:t>amended</a:t>
            </a:r>
            <a:r>
              <a:rPr lang="nl-NL" dirty="0"/>
              <a:t> (</a:t>
            </a:r>
            <a:r>
              <a:rPr lang="nl-NL" dirty="0" err="1"/>
              <a:t>regulatory</a:t>
            </a:r>
            <a:r>
              <a:rPr lang="nl-NL" dirty="0"/>
              <a:t> </a:t>
            </a:r>
            <a:r>
              <a:rPr lang="nl-NL" dirty="0" err="1"/>
              <a:t>guidance</a:t>
            </a:r>
            <a:r>
              <a:rPr lang="nl-NL" dirty="0"/>
              <a:t>):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Crossover</a:t>
            </a:r>
            <a:r>
              <a:rPr lang="nl-NL" dirty="0"/>
              <a:t> </a:t>
            </a:r>
            <a:r>
              <a:rPr lang="nl-NL" dirty="0" err="1"/>
              <a:t>docetaxel</a:t>
            </a:r>
            <a:r>
              <a:rPr lang="nl-NL" dirty="0"/>
              <a:t> – </a:t>
            </a:r>
            <a:r>
              <a:rPr lang="nl-NL" dirty="0" err="1"/>
              <a:t>sotorasib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Pt </a:t>
            </a:r>
            <a:r>
              <a:rPr lang="nl-NL" dirty="0" err="1"/>
              <a:t>number</a:t>
            </a:r>
            <a:r>
              <a:rPr lang="nl-NL" dirty="0"/>
              <a:t> ↓650 -&gt; 330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F9E74F-4E6F-8D1D-F36A-A5303B8AA645}"/>
              </a:ext>
            </a:extLst>
          </p:cNvPr>
          <p:cNvSpPr txBox="1"/>
          <p:nvPr/>
        </p:nvSpPr>
        <p:spPr>
          <a:xfrm>
            <a:off x="302578" y="6488668"/>
            <a:ext cx="1574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Johnson – ESMO 2022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0146AC5-3BEB-9C7A-9C6A-704000B89D61}"/>
              </a:ext>
            </a:extLst>
          </p:cNvPr>
          <p:cNvSpPr txBox="1"/>
          <p:nvPr/>
        </p:nvSpPr>
        <p:spPr>
          <a:xfrm>
            <a:off x="4872319" y="3807291"/>
            <a:ext cx="775446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PFS</a:t>
            </a:r>
          </a:p>
        </p:txBody>
      </p:sp>
    </p:spTree>
    <p:extLst>
      <p:ext uri="{BB962C8B-B14F-4D97-AF65-F5344CB8AC3E}">
        <p14:creationId xmlns:p14="http://schemas.microsoft.com/office/powerpoint/2010/main" val="199392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BE4FA-396C-767F-1CFD-D009A2334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CODEBREAK 200 </a:t>
            </a:r>
            <a:r>
              <a:rPr lang="nl-NL" b="1" dirty="0" err="1"/>
              <a:t>phase</a:t>
            </a:r>
            <a:r>
              <a:rPr lang="nl-NL" b="1" dirty="0"/>
              <a:t> III trial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F9E74F-4E6F-8D1D-F36A-A5303B8AA645}"/>
              </a:ext>
            </a:extLst>
          </p:cNvPr>
          <p:cNvSpPr txBox="1"/>
          <p:nvPr/>
        </p:nvSpPr>
        <p:spPr>
          <a:xfrm>
            <a:off x="302578" y="6488668"/>
            <a:ext cx="1574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Johnson – ESMO 2022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9AE15967-8AB6-4090-2A09-32E50E1D2D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6245" y="1909342"/>
            <a:ext cx="6319026" cy="2968928"/>
          </a:xfrm>
        </p:spPr>
      </p:pic>
      <p:pic>
        <p:nvPicPr>
          <p:cNvPr id="16" name="Tijdelijke aanduiding voor inhoud 15">
            <a:extLst>
              <a:ext uri="{FF2B5EF4-FFF2-40B4-BE49-F238E27FC236}">
                <a16:creationId xmlns:a16="http://schemas.microsoft.com/office/drawing/2014/main" id="{ECE13FE6-73D8-E03C-C0C0-68DA32F3F3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0116" y="2319866"/>
            <a:ext cx="5816899" cy="2426946"/>
          </a:xfr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420BA47-1FE9-9E89-A9BE-9DD1BD730A61}"/>
              </a:ext>
            </a:extLst>
          </p:cNvPr>
          <p:cNvSpPr txBox="1"/>
          <p:nvPr/>
        </p:nvSpPr>
        <p:spPr>
          <a:xfrm>
            <a:off x="2375649" y="2251915"/>
            <a:ext cx="775446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OS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E9AFF33-5F5B-0C64-0BCA-36541C7E7E5B}"/>
              </a:ext>
            </a:extLst>
          </p:cNvPr>
          <p:cNvSpPr txBox="1"/>
          <p:nvPr/>
        </p:nvSpPr>
        <p:spPr>
          <a:xfrm>
            <a:off x="1407460" y="5213412"/>
            <a:ext cx="4119282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In </a:t>
            </a:r>
            <a:r>
              <a:rPr lang="nl-NL" dirty="0" err="1"/>
              <a:t>docetaxel</a:t>
            </a:r>
            <a:r>
              <a:rPr lang="nl-NL" dirty="0"/>
              <a:t> arm 34% cross-over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KRASi</a:t>
            </a:r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AACAB4C-D471-9B02-5FDC-9F3762CE7F86}"/>
              </a:ext>
            </a:extLst>
          </p:cNvPr>
          <p:cNvSpPr txBox="1"/>
          <p:nvPr/>
        </p:nvSpPr>
        <p:spPr>
          <a:xfrm>
            <a:off x="6842931" y="5074912"/>
            <a:ext cx="4771267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Sotorasib</a:t>
            </a:r>
            <a:r>
              <a:rPr lang="nl-NL" dirty="0"/>
              <a:t> most common TRAE:</a:t>
            </a:r>
          </a:p>
          <a:p>
            <a:pPr algn="ctr"/>
            <a:r>
              <a:rPr lang="nl-NL" dirty="0" err="1"/>
              <a:t>diarrhea</a:t>
            </a:r>
            <a:r>
              <a:rPr lang="nl-NL" dirty="0"/>
              <a:t>, nausea, </a:t>
            </a:r>
            <a:r>
              <a:rPr lang="nl-NL" dirty="0" err="1"/>
              <a:t>loss</a:t>
            </a:r>
            <a:r>
              <a:rPr lang="nl-NL" dirty="0"/>
              <a:t> </a:t>
            </a:r>
            <a:r>
              <a:rPr lang="nl-NL" dirty="0" err="1"/>
              <a:t>appetite</a:t>
            </a:r>
            <a:r>
              <a:rPr lang="nl-NL" dirty="0"/>
              <a:t>, </a:t>
            </a:r>
            <a:r>
              <a:rPr lang="nl-NL" dirty="0" err="1"/>
              <a:t>liver</a:t>
            </a:r>
            <a:r>
              <a:rPr lang="nl-NL" dirty="0"/>
              <a:t> test </a:t>
            </a:r>
            <a:r>
              <a:rPr lang="nl-NL" dirty="0" err="1"/>
              <a:t>abn</a:t>
            </a:r>
            <a:endParaRPr lang="nl-NL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8C681F5-7535-8435-EE38-45D19F34EFB1}"/>
              </a:ext>
            </a:extLst>
          </p:cNvPr>
          <p:cNvSpPr txBox="1"/>
          <p:nvPr/>
        </p:nvSpPr>
        <p:spPr>
          <a:xfrm>
            <a:off x="7732058" y="2404315"/>
            <a:ext cx="775446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TOX</a:t>
            </a:r>
          </a:p>
        </p:txBody>
      </p:sp>
    </p:spTree>
    <p:extLst>
      <p:ext uri="{BB962C8B-B14F-4D97-AF65-F5344CB8AC3E}">
        <p14:creationId xmlns:p14="http://schemas.microsoft.com/office/powerpoint/2010/main" val="2445111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B5BBF60-FEA0-7DC0-1CFF-97AD8ECE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POSEIDON phase III trial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DC71CF5-34B9-DDEB-57EC-2E3F9FDB0BA1}"/>
              </a:ext>
            </a:extLst>
          </p:cNvPr>
          <p:cNvSpPr txBox="1"/>
          <p:nvPr/>
        </p:nvSpPr>
        <p:spPr>
          <a:xfrm>
            <a:off x="302578" y="6488668"/>
            <a:ext cx="1574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Johnson – ESMO 2022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2F934E5-935B-DFE6-1CAB-DA12EC477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98" y="1402080"/>
            <a:ext cx="5522976" cy="46612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9298FA5-8195-6CFF-AA57-D0108CD86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374" y="1402080"/>
            <a:ext cx="6107938" cy="316992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525037F-4753-E861-A8C2-9F119F4A7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374" y="5279136"/>
            <a:ext cx="5916168" cy="78423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F89E5EA-071A-D0ED-330A-0B8B05B79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434" y="4778756"/>
            <a:ext cx="5916168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36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0193D40-A545-F649-579C-53E8EB02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POSEIDON phase III trial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1BFF5B-B792-D71E-812E-339182EE5B2C}"/>
              </a:ext>
            </a:extLst>
          </p:cNvPr>
          <p:cNvSpPr txBox="1"/>
          <p:nvPr/>
        </p:nvSpPr>
        <p:spPr>
          <a:xfrm>
            <a:off x="302578" y="6488668"/>
            <a:ext cx="1574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Johnson – ESMO 2022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954B4E7-96FC-8413-14A5-AC77CD372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" y="1316736"/>
            <a:ext cx="10789920" cy="474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04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0193D40-A545-F649-579C-53E8EB02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POSEIDON phase III trial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1BFF5B-B792-D71E-812E-339182EE5B2C}"/>
              </a:ext>
            </a:extLst>
          </p:cNvPr>
          <p:cNvSpPr txBox="1"/>
          <p:nvPr/>
        </p:nvSpPr>
        <p:spPr>
          <a:xfrm>
            <a:off x="302578" y="6488668"/>
            <a:ext cx="1574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Johnson – ESMO 2022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89EC2DF-E611-A693-40B1-F762B266D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78" y="1304544"/>
            <a:ext cx="11023790" cy="485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2978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IASLC">
      <a:dk1>
        <a:srgbClr val="000000"/>
      </a:dk1>
      <a:lt1>
        <a:srgbClr val="FFFFFF"/>
      </a:lt1>
      <a:dk2>
        <a:srgbClr val="FEFFFE"/>
      </a:dk2>
      <a:lt2>
        <a:srgbClr val="96C93C"/>
      </a:lt2>
      <a:accent1>
        <a:srgbClr val="002F87"/>
      </a:accent1>
      <a:accent2>
        <a:srgbClr val="C5203E"/>
      </a:accent2>
      <a:accent3>
        <a:srgbClr val="5C6670"/>
      </a:accent3>
      <a:accent4>
        <a:srgbClr val="F18B20"/>
      </a:accent4>
      <a:accent5>
        <a:srgbClr val="96C93C"/>
      </a:accent5>
      <a:accent6>
        <a:srgbClr val="8C2332"/>
      </a:accent6>
      <a:hlink>
        <a:srgbClr val="C5203D"/>
      </a:hlink>
      <a:folHlink>
        <a:srgbClr val="8C233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SLC_EXE Template.potx" id="{0996941A-CCFB-9E4F-9AD4-3DFEB962E023}" vid="{A5451752-98AD-A541-BD12-901B7DC478CA}"/>
    </a:ext>
  </a:extLst>
</a:theme>
</file>

<file path=ppt/theme/theme2.xml><?xml version="1.0" encoding="utf-8"?>
<a:theme xmlns:a="http://schemas.openxmlformats.org/drawingml/2006/main" name="3_Custom Design">
  <a:themeElements>
    <a:clrScheme name="IASLC 1">
      <a:dk1>
        <a:srgbClr val="000000"/>
      </a:dk1>
      <a:lt1>
        <a:srgbClr val="FFFFFF"/>
      </a:lt1>
      <a:dk2>
        <a:srgbClr val="FEFFFE"/>
      </a:dk2>
      <a:lt2>
        <a:srgbClr val="96C93C"/>
      </a:lt2>
      <a:accent1>
        <a:srgbClr val="002F87"/>
      </a:accent1>
      <a:accent2>
        <a:srgbClr val="C5203E"/>
      </a:accent2>
      <a:accent3>
        <a:srgbClr val="5C6670"/>
      </a:accent3>
      <a:accent4>
        <a:srgbClr val="F18B20"/>
      </a:accent4>
      <a:accent5>
        <a:srgbClr val="96C93C"/>
      </a:accent5>
      <a:accent6>
        <a:srgbClr val="8C2332"/>
      </a:accent6>
      <a:hlink>
        <a:srgbClr val="C5203D"/>
      </a:hlink>
      <a:folHlink>
        <a:srgbClr val="8C23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SLC_EXE Template.potx" id="{0996941A-CCFB-9E4F-9AD4-3DFEB962E023}" vid="{A12887FE-9869-E74C-BEB4-CD14FE61A679}"/>
    </a:ext>
  </a:extLst>
</a:theme>
</file>

<file path=ppt/theme/theme3.xml><?xml version="1.0" encoding="utf-8"?>
<a:theme xmlns:a="http://schemas.openxmlformats.org/drawingml/2006/main" name="1_Custom Design">
  <a:themeElements>
    <a:clrScheme name="IASLC">
      <a:dk1>
        <a:srgbClr val="000000"/>
      </a:dk1>
      <a:lt1>
        <a:srgbClr val="FFFFFF"/>
      </a:lt1>
      <a:dk2>
        <a:srgbClr val="FEFFFE"/>
      </a:dk2>
      <a:lt2>
        <a:srgbClr val="96C93C"/>
      </a:lt2>
      <a:accent1>
        <a:srgbClr val="002F87"/>
      </a:accent1>
      <a:accent2>
        <a:srgbClr val="C5203E"/>
      </a:accent2>
      <a:accent3>
        <a:srgbClr val="5C6670"/>
      </a:accent3>
      <a:accent4>
        <a:srgbClr val="F18B20"/>
      </a:accent4>
      <a:accent5>
        <a:srgbClr val="96C93C"/>
      </a:accent5>
      <a:accent6>
        <a:srgbClr val="8C2332"/>
      </a:accent6>
      <a:hlink>
        <a:srgbClr val="C5203D"/>
      </a:hlink>
      <a:folHlink>
        <a:srgbClr val="8C23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SLC_EXE Template.potx" id="{0996941A-CCFB-9E4F-9AD4-3DFEB962E023}" vid="{E7663BC3-6F5F-994D-AF9D-578C17D55A6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62CEBFD9CB3D49A00EF0839C341F86" ma:contentTypeVersion="16" ma:contentTypeDescription="Create a new document." ma:contentTypeScope="" ma:versionID="2a947b49ed1740c8151808b2fd900a76">
  <xsd:schema xmlns:xsd="http://www.w3.org/2001/XMLSchema" xmlns:xs="http://www.w3.org/2001/XMLSchema" xmlns:p="http://schemas.microsoft.com/office/2006/metadata/properties" xmlns:ns2="9be05eb3-6978-42dd-8e33-69e6bf8e638a" xmlns:ns3="34df3dc8-93c5-4b0f-a1a9-1adbf3bbd1cb" targetNamespace="http://schemas.microsoft.com/office/2006/metadata/properties" ma:root="true" ma:fieldsID="a6ed6e7b59bc7a7bd0de2d65537aeb6c" ns2:_="" ns3:_="">
    <xsd:import namespace="9be05eb3-6978-42dd-8e33-69e6bf8e638a"/>
    <xsd:import namespace="34df3dc8-93c5-4b0f-a1a9-1adbf3bbd1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e05eb3-6978-42dd-8e33-69e6bf8e63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69a7560-6578-44ae-9fc0-d5d62b28b3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f3dc8-93c5-4b0f-a1a9-1adbf3bbd1c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f2aa411-4bba-4502-af69-3544e52d0623}" ma:internalName="TaxCatchAll" ma:showField="CatchAllData" ma:web="34df3dc8-93c5-4b0f-a1a9-1adbf3bbd1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4df3dc8-93c5-4b0f-a1a9-1adbf3bbd1cb">
      <UserInfo>
        <DisplayName>Rodrigo Sagastegui</DisplayName>
        <AccountId>1494</AccountId>
        <AccountType/>
      </UserInfo>
      <UserInfo>
        <DisplayName>Rory Graham</DisplayName>
        <AccountId>6005</AccountId>
        <AccountType/>
      </UserInfo>
    </SharedWithUsers>
    <lcf76f155ced4ddcb4097134ff3c332f xmlns="9be05eb3-6978-42dd-8e33-69e6bf8e638a">
      <Terms xmlns="http://schemas.microsoft.com/office/infopath/2007/PartnerControls"/>
    </lcf76f155ced4ddcb4097134ff3c332f>
    <TaxCatchAll xmlns="34df3dc8-93c5-4b0f-a1a9-1adbf3bbd1cb" xsi:nil="true"/>
  </documentManagement>
</p:properties>
</file>

<file path=customXml/itemProps1.xml><?xml version="1.0" encoding="utf-8"?>
<ds:datastoreItem xmlns:ds="http://schemas.openxmlformats.org/officeDocument/2006/customXml" ds:itemID="{66A0E04D-4766-4F55-9F9D-91FE7D5328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7F3BE5-AEC3-4320-BFE2-24966455B9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e05eb3-6978-42dd-8e33-69e6bf8e638a"/>
    <ds:schemaRef ds:uri="34df3dc8-93c5-4b0f-a1a9-1adbf3bbd1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3669D8-787D-435D-AA66-D64EBE72E6FE}">
  <ds:schemaRefs>
    <ds:schemaRef ds:uri="http://schemas.microsoft.com/office/2006/metadata/properties"/>
    <ds:schemaRef ds:uri="http://schemas.microsoft.com/office/infopath/2007/PartnerControls"/>
    <ds:schemaRef ds:uri="34df3dc8-93c5-4b0f-a1a9-1adbf3bbd1cb"/>
    <ds:schemaRef ds:uri="9be05eb3-6978-42dd-8e33-69e6bf8e638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IASLC_EXE Template (003)</Template>
  <TotalTime>2755</TotalTime>
  <Words>648</Words>
  <Application>Microsoft Office PowerPoint</Application>
  <PresentationFormat>Widescreen</PresentationFormat>
  <Paragraphs>132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Custom Design</vt:lpstr>
      <vt:lpstr>3_Custom Design</vt:lpstr>
      <vt:lpstr>1_Custom Design</vt:lpstr>
      <vt:lpstr>ESMO 2022 NSCLC Highlights Webinar</vt:lpstr>
      <vt:lpstr>APPLE phase II Trial</vt:lpstr>
      <vt:lpstr>APPLE phase II Trial</vt:lpstr>
      <vt:lpstr>APPLE phase II Trial</vt:lpstr>
      <vt:lpstr>CODEBREAK 200 phase III trial</vt:lpstr>
      <vt:lpstr>CODEBREAK 200 phase III trial</vt:lpstr>
      <vt:lpstr>POSEIDON phase III trial</vt:lpstr>
      <vt:lpstr>POSEIDON phase III trial</vt:lpstr>
      <vt:lpstr>POSEIDON phase III trial</vt:lpstr>
      <vt:lpstr>POSEIDON phase III trial</vt:lpstr>
      <vt:lpstr>EMPOWER-Lung 01</vt:lpstr>
      <vt:lpstr>EMPOWER-Lung 01</vt:lpstr>
      <vt:lpstr>PowerPoint Presentation</vt:lpstr>
      <vt:lpstr>KEYNOTE 189 phase III 5 year update</vt:lpstr>
      <vt:lpstr>KEYNOTE 189 phase III 5 year OS and PFS</vt:lpstr>
      <vt:lpstr>KEYNOTE 407 phase III 5 year update</vt:lpstr>
      <vt:lpstr>KEYNOTE 407 phase III 5 year OS</vt:lpstr>
      <vt:lpstr>DICIPLE PHASE III</vt:lpstr>
      <vt:lpstr>DICIPLE PHASE III RCT</vt:lpstr>
      <vt:lpstr>ADAURA phase III Trial</vt:lpstr>
      <vt:lpstr>ADAURA phase III Trial</vt:lpstr>
      <vt:lpstr>ADAURA phase III Trial</vt:lpstr>
      <vt:lpstr>KEYNOTE 091/PEARLS PHASE III</vt:lpstr>
      <vt:lpstr>KEYNOTE 091/PEARLS PHASE III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Miller</dc:creator>
  <cp:lastModifiedBy>Becky Bunn</cp:lastModifiedBy>
  <cp:revision>16</cp:revision>
  <dcterms:created xsi:type="dcterms:W3CDTF">2018-11-15T00:08:14Z</dcterms:created>
  <dcterms:modified xsi:type="dcterms:W3CDTF">2022-11-04T14:19:22Z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0x0101005662CEBFD9CB3D49A00EF0839C341F86</vt:lpwstr>
  </property>
</Properties>
</file>